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6858000" cx="12192000"/>
  <p:notesSz cx="6858000" cy="9144000"/>
  <p:embeddedFontLst>
    <p:embeddedFont>
      <p:font typeface="Helvetica Neue"/>
      <p:regular r:id="rId39"/>
      <p:bold r:id="rId40"/>
      <p:italic r:id="rId41"/>
      <p:boldItalic r:id="rId42"/>
    </p:embeddedFont>
    <p:embeddedFont>
      <p:font typeface="Cambria Math"/>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hsZnRRIgPjMLVoY1H0FNHqJIW2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20" Type="http://schemas.openxmlformats.org/officeDocument/2006/relationships/slide" Target="slides/slide16.xml"/><Relationship Id="rId42" Type="http://schemas.openxmlformats.org/officeDocument/2006/relationships/font" Target="fonts/HelveticaNeue-boldItalic.fntdata"/><Relationship Id="rId41" Type="http://schemas.openxmlformats.org/officeDocument/2006/relationships/font" Target="fonts/HelveticaNeue-italic.fntdata"/><Relationship Id="rId22" Type="http://schemas.openxmlformats.org/officeDocument/2006/relationships/slide" Target="slides/slide18.xml"/><Relationship Id="rId44" Type="http://customschemas.google.com/relationships/presentationmetadata" Target="metadata"/><Relationship Id="rId21" Type="http://schemas.openxmlformats.org/officeDocument/2006/relationships/slide" Target="slides/slide17.xml"/><Relationship Id="rId43" Type="http://schemas.openxmlformats.org/officeDocument/2006/relationships/font" Target="fonts/CambriaMath-regular.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HelveticaNeue-regular.fntdata"/><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t-I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t.wikipedia.org/wiki/Bidimensionalit%C3%A0" TargetMode="External"/><Relationship Id="rId3" Type="http://schemas.openxmlformats.org/officeDocument/2006/relationships/hyperlink" Target="https://it.wikipedia.org/wiki/Piano_sagittale" TargetMode="External"/><Relationship Id="rId4" Type="http://schemas.openxmlformats.org/officeDocument/2006/relationships/hyperlink" Target="https://it.wikipedia.org/wiki/Piano_frontale" TargetMode="External"/><Relationship Id="rId5" Type="http://schemas.openxmlformats.org/officeDocument/2006/relationships/hyperlink" Target="https://it.wikipedia.org/wiki/Piano_trasversale" TargetMode="External"/><Relationship Id="rId6" Type="http://schemas.openxmlformats.org/officeDocument/2006/relationships/hyperlink" Target="https://it.wikipedia.org/wiki/Piano_frontale" TargetMode="External"/><Relationship Id="rId7" Type="http://schemas.openxmlformats.org/officeDocument/2006/relationships/hyperlink" Target="https://it.wikipedia.org/wiki/Piano_sagittale"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it-IT"/>
              <a:t>Bandpass filtered unrectified EMG signals for tibialis anterior (TA), lateral gastrocnemius (LG), biceps femoris (BF) and rectus femoris (RF) for the right (R) and left (L) legs. Onset of the stance (St) phase of walking for the right leg is indicated by solid vertical lines. Onset of the swing (Sw) phase of walking for the right leg is indicated by dashed vertical lines.</a:t>
            </a:r>
            <a:endParaRPr/>
          </a:p>
          <a:p>
            <a:pPr indent="0" lvl="0" marL="0" rtl="0" algn="l">
              <a:spcBef>
                <a:spcPts val="0"/>
              </a:spcBef>
              <a:spcAft>
                <a:spcPts val="0"/>
              </a:spcAft>
              <a:buNone/>
            </a:pPr>
            <a:r>
              <a:t/>
            </a:r>
            <a:endParaRPr/>
          </a:p>
          <a:p>
            <a:pPr indent="0" lvl="0" marL="0" rtl="0" algn="l">
              <a:spcBef>
                <a:spcPts val="0"/>
              </a:spcBef>
              <a:spcAft>
                <a:spcPts val="0"/>
              </a:spcAft>
              <a:buNone/>
            </a:pPr>
            <a:r>
              <a:rPr lang="it-IT"/>
              <a:t>muscoli degli arti </a:t>
            </a:r>
            <a:r>
              <a:rPr lang="it-IT"/>
              <a:t>inferiori</a:t>
            </a:r>
            <a:endParaRPr/>
          </a:p>
          <a:p>
            <a:pPr indent="0" lvl="0" marL="0" rtl="0" algn="l">
              <a:spcBef>
                <a:spcPts val="0"/>
              </a:spcBef>
              <a:spcAft>
                <a:spcPts val="0"/>
              </a:spcAft>
              <a:buNone/>
            </a:pPr>
            <a:r>
              <a:rPr lang="it-IT"/>
              <a:t>rappresenta una camminata e i muscoli che si attivano.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it-IT"/>
              <a:t>1: (lo ammetto, si tratta di una nota molto nerd, da leggere se non si ha di meglio da fare, non verrà chiesta all’ esame) </a:t>
            </a:r>
            <a:r>
              <a:rPr lang="it-IT" sz="1800">
                <a:solidFill>
                  <a:srgbClr val="000000"/>
                </a:solidFill>
                <a:latin typeface="Times New Roman"/>
                <a:ea typeface="Times New Roman"/>
                <a:cs typeface="Times New Roman"/>
                <a:sym typeface="Times New Roman"/>
              </a:rPr>
              <a:t>L'armonia è una caratteristica del cammino essenziale per una deambulazione efficiente. Essa viene generalmente definita come capacità che i sistemi coinvolti nella coordinazione motoria possiedono di trasferire l’ «aspirata» simmetria del corpo umano in un cammino alternato, sincronizzato, simmetrico e ritmico. Ma qual è l'indice generalmente riconosciuto per definire il cammino armonico? In merito allo studio dei parametri spazio-temporali del cammino fisiologico, gran parte della letteratura scientifica concorda nell'assegnare alle fasi di appoggio e "swing" oscillazione dell'arto all'interno del ciclo del passo delle percentuali del 60-62% e 40-38% rispettivamente. L'alterazione di queste percentuali viene solitamente identificata come segno patologico. Ebbene, il rapporto tra le durate percentuali di queste due fasi del ciclo del passo è prossimo a un numero irrazionale definito dalla formula: </a:t>
            </a:r>
            <a:endParaRPr/>
          </a:p>
          <a:p>
            <a:pPr indent="0" lvl="0" marL="0" marR="0" rtl="0" algn="ctr">
              <a:lnSpc>
                <a:spcPct val="100000"/>
              </a:lnSpc>
              <a:spcBef>
                <a:spcPts val="0"/>
              </a:spcBef>
              <a:spcAft>
                <a:spcPts val="0"/>
              </a:spcAft>
              <a:buClr>
                <a:srgbClr val="000000"/>
              </a:buClr>
              <a:buSzPts val="1800"/>
              <a:buFont typeface="Cambria Math"/>
              <a:buNone/>
            </a:pPr>
            <a:r>
              <a:rPr i="0" lang="it-IT" sz="1800">
                <a:solidFill>
                  <a:srgbClr val="000000"/>
                </a:solidFill>
                <a:latin typeface="Cambria Math"/>
                <a:ea typeface="Cambria Math"/>
                <a:cs typeface="Cambria Math"/>
                <a:sym typeface="Cambria Math"/>
              </a:rPr>
              <a:t>~</a:t>
            </a:r>
            <a:r>
              <a:rPr lang="it-IT" sz="1800">
                <a:solidFill>
                  <a:srgbClr val="000000"/>
                </a:solidFill>
                <a:latin typeface="Times New Roman"/>
                <a:ea typeface="Times New Roman"/>
                <a:cs typeface="Times New Roman"/>
                <a:sym typeface="Times New Roman"/>
              </a:rPr>
              <a:t>stance duration (%) / </a:t>
            </a:r>
            <a:r>
              <a:rPr i="0" lang="it-IT" sz="1800">
                <a:solidFill>
                  <a:srgbClr val="000000"/>
                </a:solidFill>
                <a:latin typeface="Cambria Math"/>
                <a:ea typeface="Cambria Math"/>
                <a:cs typeface="Cambria Math"/>
                <a:sym typeface="Cambria Math"/>
              </a:rPr>
              <a:t>~</a:t>
            </a:r>
            <a:r>
              <a:rPr lang="it-IT" sz="1800">
                <a:solidFill>
                  <a:srgbClr val="000000"/>
                </a:solidFill>
                <a:latin typeface="Times New Roman"/>
                <a:ea typeface="Times New Roman"/>
                <a:cs typeface="Times New Roman"/>
                <a:sym typeface="Times New Roman"/>
              </a:rPr>
              <a:t>swing duration (%) = 1.618034</a:t>
            </a:r>
            <a:endParaRPr/>
          </a:p>
          <a:p>
            <a:pPr indent="0" lvl="0" marL="0" marR="0" rtl="0" algn="ctr">
              <a:lnSpc>
                <a:spcPct val="100000"/>
              </a:lnSpc>
              <a:spcBef>
                <a:spcPts val="0"/>
              </a:spcBef>
              <a:spcAft>
                <a:spcPts val="0"/>
              </a:spcAft>
              <a:buClr>
                <a:schemeClr val="dk1"/>
              </a:buClr>
              <a:buSzPts val="1800"/>
              <a:buFont typeface="Calibri"/>
              <a:buNone/>
            </a:pPr>
            <a:r>
              <a:t/>
            </a:r>
            <a:endParaRPr sz="18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Times New Roman"/>
              <a:buNone/>
            </a:pPr>
            <a:r>
              <a:rPr lang="it-IT" sz="1800">
                <a:solidFill>
                  <a:srgbClr val="000000"/>
                </a:solidFill>
                <a:latin typeface="Times New Roman"/>
                <a:ea typeface="Times New Roman"/>
                <a:cs typeface="Times New Roman"/>
                <a:sym typeface="Times New Roman"/>
              </a:rPr>
              <a:t>Questo numero era già conosciuto nell'antica Grecia come "golden ratio" e derivava dal problema posto da Euclide: tagliare un segmento in maniera tale che il rapporto tra la parte più corta e quella più lunga fosse lo stesso del rapporto tra la parte più lunga e tutto il segmento. La lettera greca che è stata scelta per indicare questo numero è la Phi </a:t>
            </a:r>
            <a:r>
              <a:rPr b="0" i="0" lang="it-IT" sz="1800">
                <a:solidFill>
                  <a:srgbClr val="000000"/>
                </a:solidFill>
                <a:latin typeface="Cambria Math"/>
                <a:ea typeface="Cambria Math"/>
                <a:cs typeface="Cambria Math"/>
                <a:sym typeface="Cambria Math"/>
              </a:rPr>
              <a:t>(</a:t>
            </a:r>
            <a:r>
              <a:rPr i="0" lang="it-IT" sz="1800">
                <a:solidFill>
                  <a:srgbClr val="000000"/>
                </a:solidFill>
                <a:latin typeface="Cambria Math"/>
                <a:ea typeface="Cambria Math"/>
                <a:cs typeface="Cambria Math"/>
                <a:sym typeface="Cambria Math"/>
              </a:rPr>
              <a:t>𝜑</a:t>
            </a:r>
            <a:r>
              <a:rPr lang="it-IT" sz="1800">
                <a:solidFill>
                  <a:srgbClr val="000000"/>
                </a:solidFill>
                <a:latin typeface="Times New Roman"/>
                <a:ea typeface="Times New Roman"/>
                <a:cs typeface="Times New Roman"/>
                <a:sym typeface="Times New Roman"/>
              </a:rPr>
              <a:t>) in onore dello scultore che aveva supervisionato la costruzione del Partenone, la cui facciata è definita come "golden rectangle", cioè un rettangolo il cui rapporto tra le lunghezze è pari a phi. Da qui, matematici, fisici, biologi, architetti e artisti si sono interessati alle proprietà simmetriche intrinseche di questo numero tant'è che questo numero fu chiamato anche «proporzione divina». Da un punto di vista matematico, la peculiarità di phi risiede nella sua importante proprietà armonica che 1/phi è uguale  phi -1.</a:t>
            </a:r>
            <a:endParaRPr/>
          </a:p>
          <a:p>
            <a:pPr indent="0" lvl="0" marL="0" marR="0" rtl="0" algn="l">
              <a:lnSpc>
                <a:spcPct val="100000"/>
              </a:lnSpc>
              <a:spcBef>
                <a:spcPts val="0"/>
              </a:spcBef>
              <a:spcAft>
                <a:spcPts val="0"/>
              </a:spcAft>
              <a:buClr>
                <a:schemeClr val="dk1"/>
              </a:buClr>
              <a:buSzPts val="1800"/>
              <a:buFont typeface="Calibri"/>
              <a:buNone/>
            </a:pPr>
            <a:r>
              <a:t/>
            </a:r>
            <a:endParaRPr sz="18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Calibri"/>
              <a:buNone/>
            </a:pPr>
            <a:r>
              <a:t/>
            </a:r>
            <a:endParaRPr sz="18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it-IT"/>
              <a:t> </a:t>
            </a:r>
            <a:endParaRPr/>
          </a:p>
        </p:txBody>
      </p:sp>
      <p:sp>
        <p:nvSpPr>
          <p:cNvPr id="164" name="Google Shape;16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it-IT"/>
              <a:t>abbiamo due fasi di doppio supporto.</a:t>
            </a:r>
            <a:endParaRPr/>
          </a:p>
        </p:txBody>
      </p:sp>
      <p:sp>
        <p:nvSpPr>
          <p:cNvPr id="176" name="Google Shape;17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IT"/>
              <a:t>swing: oscillazione iniziale, </a:t>
            </a:r>
            <a:r>
              <a:rPr lang="it-IT"/>
              <a:t>intermedia</a:t>
            </a:r>
            <a:r>
              <a:rPr lang="it-IT"/>
              <a:t> e </a:t>
            </a:r>
            <a:r>
              <a:rPr lang="it-IT"/>
              <a:t>terminale</a:t>
            </a:r>
            <a:endParaRPr/>
          </a:p>
          <a:p>
            <a:pPr indent="0" lvl="0" marL="0" rtl="0" algn="l">
              <a:spcBef>
                <a:spcPts val="0"/>
              </a:spcBef>
              <a:spcAft>
                <a:spcPts val="0"/>
              </a:spcAft>
              <a:buNone/>
            </a:pPr>
            <a:r>
              <a:rPr lang="it-IT"/>
              <a:t>appoggio: 5 sottofasi (scritte)</a:t>
            </a:r>
            <a:endParaRPr/>
          </a:p>
        </p:txBody>
      </p:sp>
      <p:sp>
        <p:nvSpPr>
          <p:cNvPr id="185" name="Google Shape;18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piede viene poggiato a terra, contatto iniziale: i </a:t>
            </a:r>
            <a:r>
              <a:rPr lang="it-IT"/>
              <a:t>primi</a:t>
            </a:r>
            <a:r>
              <a:rPr lang="it-IT"/>
              <a:t> tre campioni</a:t>
            </a:r>
            <a:endParaRPr/>
          </a:p>
          <a:p>
            <a:pPr indent="0" lvl="0" marL="0" rtl="0" algn="l">
              <a:spcBef>
                <a:spcPts val="0"/>
              </a:spcBef>
              <a:spcAft>
                <a:spcPts val="0"/>
              </a:spcAft>
              <a:buNone/>
            </a:pPr>
            <a:r>
              <a:rPr lang="it-IT"/>
              <a:t>il calcagno, nel tallone, nella </a:t>
            </a:r>
            <a:r>
              <a:rPr lang="it-IT"/>
              <a:t>prima</a:t>
            </a:r>
            <a:r>
              <a:rPr lang="it-IT"/>
              <a:t> fase viene poggiato e nella seconda abbiamo il rotolamento (o rollamento).</a:t>
            </a:r>
            <a:endParaRPr/>
          </a:p>
          <a:p>
            <a:pPr indent="0" lvl="0" marL="0" rtl="0" algn="l">
              <a:spcBef>
                <a:spcPts val="0"/>
              </a:spcBef>
              <a:spcAft>
                <a:spcPts val="0"/>
              </a:spcAft>
              <a:buNone/>
            </a:pPr>
            <a:r>
              <a:rPr lang="it-IT"/>
              <a:t>anca: bacino che si collega al femore</a:t>
            </a:r>
            <a:endParaRPr/>
          </a:p>
          <a:p>
            <a:pPr indent="0" lvl="0" marL="0" rtl="0" algn="l">
              <a:spcBef>
                <a:spcPts val="0"/>
              </a:spcBef>
              <a:spcAft>
                <a:spcPts val="0"/>
              </a:spcAft>
              <a:buNone/>
            </a:pPr>
            <a:r>
              <a:rPr lang="it-IT"/>
              <a:t>l’anca risulta flessa e ginocchio esteso e articolazione della </a:t>
            </a:r>
            <a:r>
              <a:rPr lang="it-IT"/>
              <a:t>caviglia</a:t>
            </a:r>
            <a:r>
              <a:rPr lang="it-IT"/>
              <a:t> attivata (flessa dorsalmente) </a:t>
            </a:r>
            <a:endParaRPr/>
          </a:p>
        </p:txBody>
      </p:sp>
      <p:sp>
        <p:nvSpPr>
          <p:cNvPr id="194" name="Google Shape;19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IT"/>
              <a:t>fase che ci permette di mettere il piede a terra una </a:t>
            </a:r>
            <a:r>
              <a:rPr lang="it-IT"/>
              <a:t>volta</a:t>
            </a:r>
            <a:r>
              <a:rPr lang="it-IT"/>
              <a:t> che il tallone è stato poggiato sul suolo. </a:t>
            </a:r>
            <a:endParaRPr/>
          </a:p>
          <a:p>
            <a:pPr indent="0" lvl="0" marL="0" rtl="0" algn="l">
              <a:spcBef>
                <a:spcPts val="0"/>
              </a:spcBef>
              <a:spcAft>
                <a:spcPts val="0"/>
              </a:spcAft>
              <a:buNone/>
            </a:pPr>
            <a:r>
              <a:rPr lang="it-IT"/>
              <a:t>cavigli si flette, </a:t>
            </a:r>
            <a:r>
              <a:rPr lang="it-IT"/>
              <a:t>ginocchio</a:t>
            </a:r>
            <a:r>
              <a:rPr lang="it-IT"/>
              <a:t> flette, anca di </a:t>
            </a:r>
            <a:r>
              <a:rPr lang="it-IT"/>
              <a:t>distende</a:t>
            </a:r>
            <a:r>
              <a:rPr lang="it-IT"/>
              <a:t>. </a:t>
            </a:r>
            <a:endParaRPr/>
          </a:p>
        </p:txBody>
      </p:sp>
      <p:sp>
        <p:nvSpPr>
          <p:cNvPr id="204" name="Google Shape;20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12 esimo 31 esimo campione.</a:t>
            </a:r>
            <a:endParaRPr/>
          </a:p>
          <a:p>
            <a:pPr indent="0" lvl="0" marL="0" rtl="0" algn="l">
              <a:spcBef>
                <a:spcPts val="0"/>
              </a:spcBef>
              <a:spcAft>
                <a:spcPts val="0"/>
              </a:spcAft>
              <a:buNone/>
            </a:pPr>
            <a:r>
              <a:rPr lang="it-IT"/>
              <a:t>il carico viene portato avanti, il tallone è sempre poggiayo a terra in questa fase</a:t>
            </a:r>
            <a:endParaRPr/>
          </a:p>
        </p:txBody>
      </p:sp>
      <p:sp>
        <p:nvSpPr>
          <p:cNvPr id="213" name="Google Shape;21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IT"/>
              <a:t>portiamo il corpo avanti, il centro di massa proiettato sul terreno si sposta oltre la caviglia e questa raggiunge la </a:t>
            </a:r>
            <a:r>
              <a:rPr lang="it-IT"/>
              <a:t>massima</a:t>
            </a:r>
            <a:r>
              <a:rPr lang="it-IT"/>
              <a:t>…</a:t>
            </a:r>
            <a:endParaRPr/>
          </a:p>
          <a:p>
            <a:pPr indent="0" lvl="0" marL="0" rtl="0" algn="l">
              <a:spcBef>
                <a:spcPts val="0"/>
              </a:spcBef>
              <a:spcAft>
                <a:spcPts val="0"/>
              </a:spcAft>
              <a:buNone/>
            </a:pPr>
            <a:r>
              <a:rPr lang="it-IT"/>
              <a:t>si alza il tallone</a:t>
            </a:r>
            <a:endParaRPr/>
          </a:p>
        </p:txBody>
      </p:sp>
      <p:sp>
        <p:nvSpPr>
          <p:cNvPr id="221" name="Google Shape;22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IT"/>
              <a:t>piede sta per essere staccato dal terreno (si prepara).</a:t>
            </a:r>
            <a:endParaRPr/>
          </a:p>
          <a:p>
            <a:pPr indent="0" lvl="0" marL="0" rtl="0" algn="l">
              <a:spcBef>
                <a:spcPts val="0"/>
              </a:spcBef>
              <a:spcAft>
                <a:spcPts val="0"/>
              </a:spcAft>
              <a:buNone/>
            </a:pPr>
            <a:r>
              <a:rPr lang="it-IT"/>
              <a:t>contact gamba controlaterale</a:t>
            </a:r>
            <a:endParaRPr/>
          </a:p>
          <a:p>
            <a:pPr indent="0" lvl="0" marL="0" rtl="0" algn="l">
              <a:spcBef>
                <a:spcPts val="0"/>
              </a:spcBef>
              <a:spcAft>
                <a:spcPts val="0"/>
              </a:spcAft>
              <a:buNone/>
            </a:pPr>
            <a:r>
              <a:rPr lang="it-IT"/>
              <a:t>inizia con il </a:t>
            </a:r>
            <a:r>
              <a:rPr lang="it-IT"/>
              <a:t>distacco</a:t>
            </a:r>
            <a:r>
              <a:rPr lang="it-IT"/>
              <a:t> delle dita dell’arto di interesse</a:t>
            </a:r>
            <a:endParaRPr/>
          </a:p>
        </p:txBody>
      </p:sp>
      <p:sp>
        <p:nvSpPr>
          <p:cNvPr id="229" name="Google Shape;22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IT"/>
              <a:t>piede si è staccato dal terreno ed inizia ad </a:t>
            </a:r>
            <a:r>
              <a:rPr lang="it-IT"/>
              <a:t>andare</a:t>
            </a:r>
            <a:r>
              <a:rPr lang="it-IT"/>
              <a:t> avanti</a:t>
            </a:r>
            <a:endParaRPr/>
          </a:p>
          <a:p>
            <a:pPr indent="0" lvl="0" marL="0" rtl="0" algn="l">
              <a:spcBef>
                <a:spcPts val="0"/>
              </a:spcBef>
              <a:spcAft>
                <a:spcPts val="0"/>
              </a:spcAft>
              <a:buNone/>
            </a:pPr>
            <a:r>
              <a:rPr lang="it-IT"/>
              <a:t>prima</a:t>
            </a:r>
            <a:r>
              <a:rPr lang="it-IT"/>
              <a:t> fase: si flette anca e ginocchio con una pressione per </a:t>
            </a:r>
            <a:r>
              <a:rPr lang="it-IT"/>
              <a:t>sollevare</a:t>
            </a:r>
            <a:r>
              <a:rPr lang="it-IT"/>
              <a:t> l’arto.</a:t>
            </a:r>
            <a:endParaRPr/>
          </a:p>
        </p:txBody>
      </p:sp>
      <p:sp>
        <p:nvSpPr>
          <p:cNvPr id="237" name="Google Shape;23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IT"/>
              <a:t>paziente con morbo di parkinson: non oscilla le mani</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IT"/>
              <a:t>ginocchio massimo este e caviglia ritorno neutra</a:t>
            </a:r>
            <a:endParaRPr/>
          </a:p>
        </p:txBody>
      </p:sp>
      <p:sp>
        <p:nvSpPr>
          <p:cNvPr id="251" name="Google Shape;25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IT"/>
              <a:t>piano sagittale → possiamo vedere le articolazioni; sugli altri piani, ad eccezione dell’anca, i movimenti che avvengono durante il passo si riducono a pochi gradi, sono ridotti e quindi quando si studia questo ciclo si prende quasi </a:t>
            </a:r>
            <a:r>
              <a:rPr lang="it-IT"/>
              <a:t>esclusivamente</a:t>
            </a:r>
            <a:r>
              <a:rPr lang="it-IT"/>
              <a:t> il sagittale nei movimenti di flesso ed estensione.</a:t>
            </a:r>
            <a:endParaRPr/>
          </a:p>
          <a:p>
            <a:pPr indent="0" lvl="0" marL="0" rtl="0" algn="l">
              <a:spcBef>
                <a:spcPts val="0"/>
              </a:spcBef>
              <a:spcAft>
                <a:spcPts val="0"/>
              </a:spcAft>
              <a:buNone/>
            </a:pPr>
            <a:r>
              <a:rPr lang="it-IT"/>
              <a:t>caviglia flessione </a:t>
            </a:r>
            <a:r>
              <a:rPr lang="it-IT"/>
              <a:t>plantare e </a:t>
            </a:r>
            <a:r>
              <a:rPr lang="it-IT"/>
              <a:t>dorsale</a:t>
            </a:r>
            <a:endParaRPr/>
          </a:p>
          <a:p>
            <a:pPr indent="0" lvl="0" marL="0" rtl="0" algn="l">
              <a:spcBef>
                <a:spcPts val="0"/>
              </a:spcBef>
              <a:spcAft>
                <a:spcPts val="0"/>
              </a:spcAft>
              <a:buNone/>
            </a:pPr>
            <a:r>
              <a:rPr lang="it-IT"/>
              <a:t>ginocchio</a:t>
            </a:r>
            <a:r>
              <a:rPr lang="it-IT"/>
              <a:t> flesso ed estensione</a:t>
            </a:r>
            <a:endParaRPr/>
          </a:p>
          <a:p>
            <a:pPr indent="0" lvl="0" marL="0" rtl="0" algn="l">
              <a:spcBef>
                <a:spcPts val="0"/>
              </a:spcBef>
              <a:spcAft>
                <a:spcPts val="0"/>
              </a:spcAft>
              <a:buNone/>
            </a:pPr>
            <a:r>
              <a:rPr lang="it-IT"/>
              <a:t>anca flesso ed estensione</a:t>
            </a:r>
            <a:endParaRPr/>
          </a:p>
          <a:p>
            <a:pPr indent="0" lvl="0" marL="0" rtl="0" algn="l">
              <a:spcBef>
                <a:spcPts val="0"/>
              </a:spcBef>
              <a:spcAft>
                <a:spcPts val="0"/>
              </a:spcAft>
              <a:buNone/>
            </a:pPr>
            <a:r>
              <a:t/>
            </a:r>
            <a:endParaRPr/>
          </a:p>
        </p:txBody>
      </p:sp>
      <p:sp>
        <p:nvSpPr>
          <p:cNvPr id="258" name="Google Shape;25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1: </a:t>
            </a:r>
            <a:r>
              <a:rPr b="0" i="0" lang="it-IT">
                <a:solidFill>
                  <a:srgbClr val="505656"/>
                </a:solidFill>
                <a:highlight>
                  <a:srgbClr val="FFFFFF"/>
                </a:highlight>
                <a:latin typeface="Helvetica Neue"/>
                <a:ea typeface="Helvetica Neue"/>
                <a:cs typeface="Helvetica Neue"/>
                <a:sym typeface="Helvetica Neue"/>
              </a:rPr>
              <a:t>La cartilagine è un tessuto connettivo di sostegno, privo di vasi sanguigni, nel quale la sostanza intercellulare è densa, compatta e consistente; ricopre le articolazioni e molte parti dello scheletro. Negli adulti la cartilagine si trova per lo più nei punti in cui è richiesta resistenza, grande elasticità e mobilità. Di norma, una articolazione sana è formata dalla unione di due ossa le cui estremità sono rivestite di cartilagine: questa fa sì che le ossa nel movimento “scorrano” tra loro quasi senza resistenza. Le ossa della caviglia (in particolare l’astragalo) sono note per essere ricoperte più delle altre ossa del nostro corpo da cartilagine, proprio per massimizzare la fluidità del movimento. </a:t>
            </a:r>
            <a:endParaRPr/>
          </a:p>
          <a:p>
            <a:pPr indent="0" lvl="0" marL="0" rtl="0" algn="l">
              <a:spcBef>
                <a:spcPts val="0"/>
              </a:spcBef>
              <a:spcAft>
                <a:spcPts val="0"/>
              </a:spcAft>
              <a:buNone/>
            </a:pPr>
            <a:r>
              <a:rPr b="0" i="0" lang="it-IT">
                <a:solidFill>
                  <a:srgbClr val="505656"/>
                </a:solidFill>
                <a:highlight>
                  <a:srgbClr val="FFFFFF"/>
                </a:highlight>
                <a:latin typeface="Helvetica Neue"/>
                <a:ea typeface="Helvetica Neue"/>
                <a:cs typeface="Helvetica Neue"/>
                <a:sym typeface="Helvetica Neue"/>
              </a:rPr>
              <a:t>2: nella figura in alto a destra sono mostrati anche i movimenti di inversione ed eversione (non oggetto di esame), che nascono dalla combinazione di movimenti del piede sulla gamba attraverso gli assi principali descritti nella slide. Nello specifico l’ inversione associa flessione plantare, supinazione ed adduzione, mentre l’ eversione è data dall’ associazione di flessione dorsale, abduzione e pronazione</a:t>
            </a:r>
            <a:endParaRPr/>
          </a:p>
          <a:p>
            <a:pPr indent="0" lvl="0" marL="0" rtl="0" algn="l">
              <a:spcBef>
                <a:spcPts val="0"/>
              </a:spcBef>
              <a:spcAft>
                <a:spcPts val="0"/>
              </a:spcAft>
              <a:buNone/>
            </a:pPr>
            <a:r>
              <a:rPr b="0" i="0" lang="it-IT">
                <a:solidFill>
                  <a:srgbClr val="505656"/>
                </a:solidFill>
                <a:highlight>
                  <a:srgbClr val="FFFFFF"/>
                </a:highlight>
                <a:latin typeface="Helvetica Neue"/>
                <a:ea typeface="Helvetica Neue"/>
                <a:cs typeface="Helvetica Neue"/>
                <a:sym typeface="Helvetica Neue"/>
              </a:rPr>
              <a:t>3: nella medesima figura riportati come rotazione mediale (adduzione) e laterale (abduzione)</a:t>
            </a:r>
            <a:endParaRPr b="0" i="0">
              <a:solidFill>
                <a:srgbClr val="505656"/>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505656"/>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it-IT">
                <a:solidFill>
                  <a:srgbClr val="505656"/>
                </a:solidFill>
                <a:highlight>
                  <a:srgbClr val="FFFFFF"/>
                </a:highlight>
                <a:latin typeface="Helvetica Neue"/>
                <a:ea typeface="Helvetica Neue"/>
                <a:cs typeface="Helvetica Neue"/>
                <a:sym typeface="Helvetica Neue"/>
              </a:rPr>
              <a:t>connette la tibia all’astragalo che è collegato al calcagno</a:t>
            </a:r>
            <a:endParaRPr>
              <a:solidFill>
                <a:srgbClr val="505656"/>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505656"/>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505656"/>
              </a:solidFill>
              <a:highlight>
                <a:srgbClr val="FFFFFF"/>
              </a:highlight>
              <a:latin typeface="Helvetica Neue"/>
              <a:ea typeface="Helvetica Neue"/>
              <a:cs typeface="Helvetica Neue"/>
              <a:sym typeface="Helvetica Neue"/>
            </a:endParaRPr>
          </a:p>
        </p:txBody>
      </p:sp>
      <p:sp>
        <p:nvSpPr>
          <p:cNvPr id="266" name="Google Shape;266;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IT"/>
              <a:t>la plantare viene </a:t>
            </a:r>
            <a:r>
              <a:rPr lang="it-IT"/>
              <a:t>presentata</a:t>
            </a:r>
            <a:r>
              <a:rPr lang="it-IT"/>
              <a:t> con gradi negativi </a:t>
            </a:r>
            <a:r>
              <a:rPr lang="it-IT"/>
              <a:t>proprio</a:t>
            </a:r>
            <a:r>
              <a:rPr lang="it-IT"/>
              <a:t> per il distacco dal corpo. </a:t>
            </a:r>
            <a:endParaRPr/>
          </a:p>
          <a:p>
            <a:pPr indent="0" lvl="0" marL="0" rtl="0" algn="l">
              <a:spcBef>
                <a:spcPts val="0"/>
              </a:spcBef>
              <a:spcAft>
                <a:spcPts val="0"/>
              </a:spcAft>
              <a:buNone/>
            </a:pPr>
            <a:r>
              <a:t/>
            </a:r>
            <a:endParaRPr/>
          </a:p>
        </p:txBody>
      </p:sp>
      <p:sp>
        <p:nvSpPr>
          <p:cNvPr id="279" name="Google Shape;27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1: in grassetto quelli da conoscere e ricordare</a:t>
            </a:r>
            <a:endParaRPr/>
          </a:p>
          <a:p>
            <a:pPr indent="0" lvl="0" marL="0" rtl="0" algn="l">
              <a:spcBef>
                <a:spcPts val="0"/>
              </a:spcBef>
              <a:spcAft>
                <a:spcPts val="0"/>
              </a:spcAft>
              <a:buNone/>
            </a:pPr>
            <a:r>
              <a:rPr lang="it-IT"/>
              <a:t>2: </a:t>
            </a:r>
            <a:r>
              <a:rPr lang="it-IT" sz="1800">
                <a:solidFill>
                  <a:srgbClr val="000000"/>
                </a:solidFill>
                <a:latin typeface="Times New Roman"/>
                <a:ea typeface="Times New Roman"/>
                <a:cs typeface="Times New Roman"/>
                <a:sym typeface="Times New Roman"/>
              </a:rPr>
              <a:t>La rappresentazione cartesiana dell'attività elettrica del tibiale anteriore è dunque bifasica in quanto essa presenta due attivazioni separate all'interno del ciclo del passo. In realtà, e questo lo si vedrebbe attraverso una rappresentazione circolare, il tipo di attività è monofasico in quanto le attivazioni nelle fasi di oscillazione e di risposta al carico sono di fatto in continuità tra loro</a:t>
            </a:r>
            <a:endParaRPr/>
          </a:p>
          <a:p>
            <a:pPr indent="0" lvl="0" marL="0" rtl="0" algn="l">
              <a:spcBef>
                <a:spcPts val="0"/>
              </a:spcBef>
              <a:spcAft>
                <a:spcPts val="0"/>
              </a:spcAft>
              <a:buNone/>
            </a:pPr>
            <a:r>
              <a:rPr lang="it-IT" sz="1800">
                <a:solidFill>
                  <a:srgbClr val="000000"/>
                </a:solidFill>
                <a:latin typeface="Times New Roman"/>
                <a:ea typeface="Times New Roman"/>
                <a:cs typeface="Times New Roman"/>
                <a:sym typeface="Times New Roman"/>
              </a:rPr>
              <a:t>3: Il lavoro compiuto da questi muscoli è praticamente monofasico e questo lo si vede nella rappresentazione cartesiana  (si vedrebbe anche in quella circolare)</a:t>
            </a:r>
            <a:endParaRPr/>
          </a:p>
        </p:txBody>
      </p:sp>
      <p:sp>
        <p:nvSpPr>
          <p:cNvPr id="288" name="Google Shape;28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1: da questo punto in poi ci si riferisce al ginocchio come alla articolazione femoro-tibiale</a:t>
            </a:r>
            <a:endParaRPr/>
          </a:p>
          <a:p>
            <a:pPr indent="0" lvl="0" marL="0" rtl="0" algn="l">
              <a:spcBef>
                <a:spcPts val="0"/>
              </a:spcBef>
              <a:spcAft>
                <a:spcPts val="0"/>
              </a:spcAft>
              <a:buNone/>
            </a:pPr>
            <a:r>
              <a:rPr lang="it-IT"/>
              <a:t>2: </a:t>
            </a:r>
            <a:r>
              <a:rPr lang="it-IT" sz="1200">
                <a:solidFill>
                  <a:srgbClr val="000000"/>
                </a:solidFill>
                <a:latin typeface="Calibri"/>
                <a:ea typeface="Calibri"/>
                <a:cs typeface="Calibri"/>
                <a:sym typeface="Calibri"/>
              </a:rPr>
              <a:t>chi si occupa di analisi del passo suggerisce sempre di analizzare prevalentemente il piano sagittale e di guardare con molta cautela le informazioni riguardanti gli altri due piani. Infatti, anche nel caso in cui si utilizzino strumenti di misura con accuratezze e precisioni molto elevate, nei suddetti piani si rischia di analizzare escursioni angolari che sono confrontabili con gli errori di misura. Ad esempio a ginocchio esteso i movimenti di abduzione-adduzione e di intra-extra rotazione possono essere inferiori al grado, con valori assolutamente annegati nell'errore associato alla misura anche utilizzando moderni sistemi optoelettronici (soprattutto in termini di risoluzione). Per contro, alcune patologie, come ad esempio le lassità dei legamenti (i.e. sindrome di Ehlers-Danlos), causano escursioni articolari più ampie in entrambi i piani dello spazio frontale e trasverso rendendo utile e "meno rischiosa" la loro analisi.</a:t>
            </a:r>
            <a:endParaRPr/>
          </a:p>
        </p:txBody>
      </p:sp>
      <p:sp>
        <p:nvSpPr>
          <p:cNvPr id="299" name="Google Shape;29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1: sul piano sagittale</a:t>
            </a:r>
            <a:endParaRPr/>
          </a:p>
        </p:txBody>
      </p:sp>
      <p:sp>
        <p:nvSpPr>
          <p:cNvPr id="311" name="Google Shape;31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quadricipite</a:t>
            </a:r>
            <a:r>
              <a:rPr lang="it-IT"/>
              <a:t> </a:t>
            </a:r>
            <a:r>
              <a:rPr lang="it-IT"/>
              <a:t>estende</a:t>
            </a:r>
            <a:r>
              <a:rPr lang="it-IT"/>
              <a:t> il ginocchio</a:t>
            </a:r>
            <a:endParaRPr/>
          </a:p>
          <a:p>
            <a:pPr indent="0" lvl="0" marL="0" rtl="0" algn="l">
              <a:spcBef>
                <a:spcPts val="0"/>
              </a:spcBef>
              <a:spcAft>
                <a:spcPts val="0"/>
              </a:spcAft>
              <a:buNone/>
            </a:pPr>
            <a:r>
              <a:rPr lang="it-IT"/>
              <a:t>bicipite flette il ginocchio</a:t>
            </a:r>
            <a:endParaRPr/>
          </a:p>
          <a:p>
            <a:pPr indent="0" lvl="0" marL="0" rtl="0" algn="l">
              <a:spcBef>
                <a:spcPts val="0"/>
              </a:spcBef>
              <a:spcAft>
                <a:spcPts val="0"/>
              </a:spcAft>
              <a:buNone/>
            </a:pPr>
            <a:r>
              <a:rPr lang="it-IT"/>
              <a:t>hanno azione opposta nell’anca </a:t>
            </a:r>
            <a:endParaRPr/>
          </a:p>
        </p:txBody>
      </p:sp>
      <p:sp>
        <p:nvSpPr>
          <p:cNvPr id="321" name="Google Shape;32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Il retto femorale (porzione del quadricipite) è un estensore di ginocchio (per ricordarlo, basti pensare al riflesso che il bravo neurologo elicita percuotendo il ginocchio. La risposta è appunto la sua estensione). Il bicipite femorale è il tipico antagonista del quadricipite, quindi flette il ginocchio! (attenzione però perché è vero che flette il ginocchio, ma per esempio è anche un debole estensore del bacino, quindi quando si parla di flessori o estensori conviene sempre dire l’ articolazione di riferimento. Non ci dovrebbe meravigliare a questo punto il fatto che il retto femorale sia anche un debole flessore d’anca)  </a:t>
            </a:r>
            <a:endParaRPr/>
          </a:p>
        </p:txBody>
      </p:sp>
      <p:sp>
        <p:nvSpPr>
          <p:cNvPr id="332" name="Google Shape;332;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1: </a:t>
            </a:r>
            <a:r>
              <a:rPr lang="it-IT" sz="1200">
                <a:solidFill>
                  <a:srgbClr val="000000"/>
                </a:solidFill>
                <a:latin typeface="Calibri"/>
                <a:ea typeface="Calibri"/>
                <a:cs typeface="Calibri"/>
                <a:sym typeface="Calibri"/>
              </a:rPr>
              <a:t>In biomeccanica, infatti, l'anca viene in genere modellizzata come giunto sferico con tre gradi di libertà a differenza del ginocchio che si modellizza con un giunto rotoidale con un unico grado di libertà</a:t>
            </a:r>
            <a:endParaRPr/>
          </a:p>
          <a:p>
            <a:pPr indent="0" lvl="0" marL="0" rtl="0" algn="l">
              <a:spcBef>
                <a:spcPts val="0"/>
              </a:spcBef>
              <a:spcAft>
                <a:spcPts val="0"/>
              </a:spcAft>
              <a:buNone/>
            </a:pPr>
            <a:r>
              <a:rPr lang="it-IT"/>
              <a:t>2: </a:t>
            </a:r>
            <a:r>
              <a:rPr lang="it-IT" sz="1200">
                <a:solidFill>
                  <a:srgbClr val="000000"/>
                </a:solidFill>
                <a:latin typeface="Calibri"/>
                <a:ea typeface="Calibri"/>
                <a:cs typeface="Calibri"/>
                <a:sym typeface="Calibri"/>
              </a:rPr>
              <a:t>e rispetto agli errori commessi dai sistemi di misura. Per tale motivo i report di analisi cinematica del movimento riportano i comportamenti dell'anca nei tre piani dello spazio. Questo anche perché la presenza della patologia può portare immediatamente ad incrementare tali escursioni. Ad esempio in alcune patologie neurologiche (atassie cerebellari, paraparesi spastiche, ecc.) si registra un incremento della larghezza del passo necessaria per stabilizzare il sistema sul piano frontale e minimizzare il rischio di caduta. Tale allargamento è principalmente determinato da maggiori escursioni dell'anca sul piano frontale e quindi da movimenti di abduzione-adduzione più ampi. In altre patologie tale incremento è determinato dalla impossibilità a reclutare correttamente i muscoli distali (come ad esempio accade nella Charcot Marie Tooth). In tale caso il sistema nervoso centrale attua strategie alternative che permettono comunque all'arto di essere spostato in avanti durante la deambulazione. Gli schemi motori riconosciuti per fare ciò sono l'andatura steppante e l'andatura falciante in cui si registrano dei notevoli incrementi dei "range of motions" articolari di flesso-estensione e di abduzione-adduzione d'anca rispettivamente.</a:t>
            </a:r>
            <a:endParaRPr/>
          </a:p>
        </p:txBody>
      </p:sp>
      <p:sp>
        <p:nvSpPr>
          <p:cNvPr id="341" name="Google Shape;341;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Trai i flessori, viene riportata l’ attivazione del retto femorale perché i muscoli flessori dell’ anca (es Psoas) non sono esplorabili mediante sEMG. Nella curva di attivazione del retto femorale si notino i due picchi. Solo il secondo determina una flessione dell’ anca, il primo a che serve?</a:t>
            </a:r>
            <a:endParaRPr/>
          </a:p>
          <a:p>
            <a:pPr indent="0" lvl="0" marL="0" rtl="0" algn="l">
              <a:spcBef>
                <a:spcPts val="0"/>
              </a:spcBef>
              <a:spcAft>
                <a:spcPts val="0"/>
              </a:spcAft>
              <a:buNone/>
            </a:pPr>
            <a:r>
              <a:rPr lang="it-IT"/>
              <a:t>1: Confronta nota slide 21</a:t>
            </a:r>
            <a:endParaRPr/>
          </a:p>
          <a:p>
            <a:pPr indent="0" lvl="0" marL="0" rtl="0" algn="l">
              <a:spcBef>
                <a:spcPts val="0"/>
              </a:spcBef>
              <a:spcAft>
                <a:spcPts val="0"/>
              </a:spcAft>
              <a:buNone/>
            </a:pPr>
            <a:r>
              <a:rPr lang="it-IT"/>
              <a:t>il primo picco è l’attività di flessione nel ginocchio, nell’anca quindi abbiamo solo un picco.</a:t>
            </a:r>
            <a:endParaRPr/>
          </a:p>
        </p:txBody>
      </p:sp>
      <p:sp>
        <p:nvSpPr>
          <p:cNvPr id="367" name="Google Shape;367;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IT"/>
              <a:t>basogramma a 4 livelli →  due sensori </a:t>
            </a:r>
            <a:endParaRPr/>
          </a:p>
          <a:p>
            <a:pPr indent="0" lvl="0" marL="0" rtl="0" algn="l">
              <a:spcBef>
                <a:spcPts val="0"/>
              </a:spcBef>
              <a:spcAft>
                <a:spcPts val="0"/>
              </a:spcAft>
              <a:buNone/>
            </a:pPr>
            <a:r>
              <a:rPr lang="it-IT"/>
              <a:t>0 appoggio al suolo</a:t>
            </a:r>
            <a:endParaRPr/>
          </a:p>
          <a:p>
            <a:pPr indent="0" lvl="0" marL="0" rtl="0" algn="l">
              <a:spcBef>
                <a:spcPts val="0"/>
              </a:spcBef>
              <a:spcAft>
                <a:spcPts val="0"/>
              </a:spcAft>
              <a:buNone/>
            </a:pPr>
            <a:r>
              <a:rPr lang="it-IT"/>
              <a:t>1 non </a:t>
            </a:r>
            <a:r>
              <a:rPr lang="it-IT"/>
              <a:t>appoggio</a:t>
            </a:r>
            <a:r>
              <a:rPr lang="it-IT"/>
              <a:t> al suolo </a:t>
            </a:r>
            <a:endParaRPr/>
          </a:p>
          <a:p>
            <a:pPr indent="0" lvl="0" marL="0" rtl="0" algn="l">
              <a:spcBef>
                <a:spcPts val="0"/>
              </a:spcBef>
              <a:spcAft>
                <a:spcPts val="0"/>
              </a:spcAft>
              <a:buNone/>
            </a:pPr>
            <a:r>
              <a:rPr lang="it-IT"/>
              <a:t>prima cifra: tallone </a:t>
            </a:r>
            <a:endParaRPr/>
          </a:p>
          <a:p>
            <a:pPr indent="0" lvl="0" marL="0" rtl="0" algn="l">
              <a:spcBef>
                <a:spcPts val="0"/>
              </a:spcBef>
              <a:spcAft>
                <a:spcPts val="0"/>
              </a:spcAft>
              <a:buNone/>
            </a:pPr>
            <a:r>
              <a:rPr lang="it-IT"/>
              <a:t>seconda cifra: anteriore</a:t>
            </a:r>
            <a:endParaRPr/>
          </a:p>
          <a:p>
            <a:pPr indent="0" lvl="0" marL="0" rtl="0" algn="l">
              <a:spcBef>
                <a:spcPts val="0"/>
              </a:spcBef>
              <a:spcAft>
                <a:spcPts val="0"/>
              </a:spcAft>
              <a:buNone/>
            </a:pPr>
            <a:r>
              <a:rPr lang="it-IT"/>
              <a:t>il cammino è: fase di volo 11, poi 01, terra 00, poi 10.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3" name="Google Shape;10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IT"/>
              <a:t>TA (che ci fa rimanere il piede in aria) è ancora attivo quando il piede si scarica sul terreno (tallone), altrimenti </a:t>
            </a:r>
            <a:r>
              <a:rPr lang="it-IT"/>
              <a:t>precipitiamo</a:t>
            </a:r>
            <a:r>
              <a:rPr lang="it-IT"/>
              <a:t> (forza vincolare nel terreno che </a:t>
            </a:r>
            <a:r>
              <a:rPr lang="it-IT"/>
              <a:t>genera</a:t>
            </a:r>
            <a:r>
              <a:rPr lang="it-IT"/>
              <a:t> un momento </a:t>
            </a:r>
            <a:r>
              <a:rPr lang="it-IT"/>
              <a:t>esterno</a:t>
            </a:r>
            <a:r>
              <a:rPr lang="it-IT"/>
              <a:t> che mi farebbe cadere,</a:t>
            </a:r>
            <a:r>
              <a:rPr lang="it-IT"/>
              <a:t>quindi</a:t>
            </a:r>
            <a:r>
              <a:rPr lang="it-IT"/>
              <a:t> il TA mi fa flessione e man mano scende per abbassare il piede, comunque nel primo istante è attivo). </a:t>
            </a:r>
            <a:endParaRPr/>
          </a:p>
        </p:txBody>
      </p:sp>
      <p:sp>
        <p:nvSpPr>
          <p:cNvPr id="110" name="Google Shape;11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it-IT">
                <a:solidFill>
                  <a:srgbClr val="202122"/>
                </a:solidFill>
                <a:highlight>
                  <a:srgbClr val="FFFFFF"/>
                </a:highlight>
                <a:latin typeface="Arial"/>
                <a:ea typeface="Arial"/>
                <a:cs typeface="Arial"/>
                <a:sym typeface="Arial"/>
              </a:rPr>
              <a:t>Da wikipedia:</a:t>
            </a:r>
            <a:endParaRPr/>
          </a:p>
          <a:p>
            <a:pPr indent="0" lvl="0" marL="0" rtl="0" algn="l">
              <a:spcBef>
                <a:spcPts val="0"/>
              </a:spcBef>
              <a:spcAft>
                <a:spcPts val="0"/>
              </a:spcAft>
              <a:buNone/>
            </a:pPr>
            <a:r>
              <a:rPr b="0" i="0" lang="it-IT">
                <a:solidFill>
                  <a:srgbClr val="202122"/>
                </a:solidFill>
                <a:highlight>
                  <a:srgbClr val="FFFFFF"/>
                </a:highlight>
                <a:latin typeface="Arial"/>
                <a:ea typeface="Arial"/>
                <a:cs typeface="Arial"/>
                <a:sym typeface="Arial"/>
              </a:rPr>
              <a:t>Per </a:t>
            </a:r>
            <a:r>
              <a:rPr b="1" i="0" lang="it-IT">
                <a:solidFill>
                  <a:srgbClr val="202122"/>
                </a:solidFill>
                <a:highlight>
                  <a:srgbClr val="FFFFFF"/>
                </a:highlight>
                <a:latin typeface="Arial"/>
                <a:ea typeface="Arial"/>
                <a:cs typeface="Arial"/>
                <a:sym typeface="Arial"/>
              </a:rPr>
              <a:t>piano anatomico</a:t>
            </a:r>
            <a:r>
              <a:rPr b="0" i="0" lang="it-IT">
                <a:solidFill>
                  <a:srgbClr val="202122"/>
                </a:solidFill>
                <a:highlight>
                  <a:srgbClr val="FFFFFF"/>
                </a:highlight>
                <a:latin typeface="Arial"/>
                <a:ea typeface="Arial"/>
                <a:cs typeface="Arial"/>
                <a:sym typeface="Arial"/>
              </a:rPr>
              <a:t> si intende un </a:t>
            </a:r>
            <a:r>
              <a:rPr b="0" i="0" lang="it-IT" u="sng" strike="noStrike">
                <a:solidFill>
                  <a:srgbClr val="0645AD"/>
                </a:solidFill>
                <a:highlight>
                  <a:srgbClr val="FFFFFF"/>
                </a:highlight>
                <a:latin typeface="Arial"/>
                <a:ea typeface="Arial"/>
                <a:cs typeface="Arial"/>
                <a:sym typeface="Arial"/>
                <a:hlinkClick r:id="rId2">
                  <a:extLst>
                    <a:ext uri="{A12FA001-AC4F-418D-AE19-62706E023703}">
                      <ahyp:hlinkClr val="tx"/>
                    </a:ext>
                  </a:extLst>
                </a:hlinkClick>
              </a:rPr>
              <a:t>piano</a:t>
            </a:r>
            <a:r>
              <a:rPr b="0" i="0" lang="it-IT">
                <a:solidFill>
                  <a:srgbClr val="202122"/>
                </a:solidFill>
                <a:highlight>
                  <a:srgbClr val="FFFFFF"/>
                </a:highlight>
                <a:latin typeface="Arial"/>
                <a:ea typeface="Arial"/>
                <a:cs typeface="Arial"/>
                <a:sym typeface="Arial"/>
              </a:rPr>
              <a:t> per sezionare il corpo al fine di descriverne la posizione di strutture o la direzione dei movimenti. Nell'anatomia umana e animale si descrivono tre piani principali:</a:t>
            </a:r>
            <a:endParaRPr/>
          </a:p>
          <a:p>
            <a:pPr indent="-76200" lvl="0" marL="0" rtl="0" algn="l">
              <a:spcBef>
                <a:spcPts val="0"/>
              </a:spcBef>
              <a:spcAft>
                <a:spcPts val="0"/>
              </a:spcAft>
              <a:buClr>
                <a:srgbClr val="202122"/>
              </a:buClr>
              <a:buSzPts val="1200"/>
              <a:buFont typeface="Arial"/>
              <a:buChar char="•"/>
            </a:pPr>
            <a:r>
              <a:rPr b="0" i="0" lang="it-IT">
                <a:solidFill>
                  <a:srgbClr val="202122"/>
                </a:solidFill>
                <a:highlight>
                  <a:srgbClr val="FFFFFF"/>
                </a:highlight>
                <a:latin typeface="Arial"/>
                <a:ea typeface="Arial"/>
                <a:cs typeface="Arial"/>
                <a:sym typeface="Arial"/>
              </a:rPr>
              <a:t>Il </a:t>
            </a:r>
            <a:r>
              <a:rPr b="0" i="0" lang="it-IT" u="sng" strike="noStrike">
                <a:solidFill>
                  <a:srgbClr val="0645AD"/>
                </a:solidFill>
                <a:highlight>
                  <a:srgbClr val="FFFFFF"/>
                </a:highlight>
                <a:latin typeface="Arial"/>
                <a:ea typeface="Arial"/>
                <a:cs typeface="Arial"/>
                <a:sym typeface="Arial"/>
                <a:hlinkClick r:id="rId3">
                  <a:extLst>
                    <a:ext uri="{A12FA001-AC4F-418D-AE19-62706E023703}">
                      <ahyp:hlinkClr val="tx"/>
                    </a:ext>
                  </a:extLst>
                </a:hlinkClick>
              </a:rPr>
              <a:t>piano sagittale</a:t>
            </a:r>
            <a:r>
              <a:rPr b="0" i="0" lang="it-IT">
                <a:solidFill>
                  <a:srgbClr val="202122"/>
                </a:solidFill>
                <a:highlight>
                  <a:srgbClr val="FFFFFF"/>
                </a:highlight>
                <a:latin typeface="Arial"/>
                <a:ea typeface="Arial"/>
                <a:cs typeface="Arial"/>
                <a:sym typeface="Arial"/>
              </a:rPr>
              <a:t> (</a:t>
            </a:r>
            <a:r>
              <a:rPr b="0" i="1" lang="it-IT">
                <a:solidFill>
                  <a:srgbClr val="202122"/>
                </a:solidFill>
                <a:highlight>
                  <a:srgbClr val="FFFFFF"/>
                </a:highlight>
                <a:latin typeface="Arial"/>
                <a:ea typeface="Arial"/>
                <a:cs typeface="Arial"/>
                <a:sym typeface="Arial"/>
              </a:rPr>
              <a:t>longitudinale, anteroposteriore</a:t>
            </a:r>
            <a:r>
              <a:rPr b="0" i="0" lang="it-IT">
                <a:solidFill>
                  <a:srgbClr val="202122"/>
                </a:solidFill>
                <a:highlight>
                  <a:srgbClr val="FFFFFF"/>
                </a:highlight>
                <a:latin typeface="Arial"/>
                <a:ea typeface="Arial"/>
                <a:cs typeface="Arial"/>
                <a:sym typeface="Arial"/>
              </a:rPr>
              <a:t>), un piano parallelo alla sutura sagittale. Divide il corpo in una parte sinistra ed una parte destra.</a:t>
            </a:r>
            <a:endParaRPr/>
          </a:p>
          <a:p>
            <a:pPr indent="-76200" lvl="0" marL="0" rtl="0" algn="l">
              <a:spcBef>
                <a:spcPts val="0"/>
              </a:spcBef>
              <a:spcAft>
                <a:spcPts val="0"/>
              </a:spcAft>
              <a:buClr>
                <a:srgbClr val="202122"/>
              </a:buClr>
              <a:buSzPts val="1200"/>
              <a:buFont typeface="Arial"/>
              <a:buChar char="•"/>
            </a:pPr>
            <a:r>
              <a:rPr b="0" i="0" lang="it-IT">
                <a:solidFill>
                  <a:srgbClr val="202122"/>
                </a:solidFill>
                <a:highlight>
                  <a:srgbClr val="FFFFFF"/>
                </a:highlight>
                <a:latin typeface="Arial"/>
                <a:ea typeface="Arial"/>
                <a:cs typeface="Arial"/>
                <a:sym typeface="Arial"/>
              </a:rPr>
              <a:t>Il </a:t>
            </a:r>
            <a:r>
              <a:rPr b="0" i="0" lang="it-IT" u="sng" strike="noStrike">
                <a:solidFill>
                  <a:srgbClr val="0645AD"/>
                </a:solidFill>
                <a:highlight>
                  <a:srgbClr val="FFFFFF"/>
                </a:highlight>
                <a:latin typeface="Arial"/>
                <a:ea typeface="Arial"/>
                <a:cs typeface="Arial"/>
                <a:sym typeface="Arial"/>
                <a:hlinkClick r:id="rId4">
                  <a:extLst>
                    <a:ext uri="{A12FA001-AC4F-418D-AE19-62706E023703}">
                      <ahyp:hlinkClr val="tx"/>
                    </a:ext>
                  </a:extLst>
                </a:hlinkClick>
              </a:rPr>
              <a:t>piano coronale</a:t>
            </a:r>
            <a:r>
              <a:rPr b="0" i="0" lang="it-IT">
                <a:solidFill>
                  <a:srgbClr val="202122"/>
                </a:solidFill>
                <a:highlight>
                  <a:srgbClr val="FFFFFF"/>
                </a:highlight>
                <a:latin typeface="Arial"/>
                <a:ea typeface="Arial"/>
                <a:cs typeface="Arial"/>
                <a:sym typeface="Arial"/>
              </a:rPr>
              <a:t> o piano frontale (</a:t>
            </a:r>
            <a:r>
              <a:rPr b="0" i="1" lang="it-IT">
                <a:solidFill>
                  <a:srgbClr val="202122"/>
                </a:solidFill>
                <a:highlight>
                  <a:srgbClr val="FFFFFF"/>
                </a:highlight>
                <a:latin typeface="Arial"/>
                <a:ea typeface="Arial"/>
                <a:cs typeface="Arial"/>
                <a:sym typeface="Arial"/>
              </a:rPr>
              <a:t>verticale</a:t>
            </a:r>
            <a:r>
              <a:rPr b="0" i="0" lang="it-IT">
                <a:solidFill>
                  <a:srgbClr val="202122"/>
                </a:solidFill>
                <a:highlight>
                  <a:srgbClr val="FFFFFF"/>
                </a:highlight>
                <a:latin typeface="Arial"/>
                <a:ea typeface="Arial"/>
                <a:cs typeface="Arial"/>
                <a:sym typeface="Arial"/>
              </a:rPr>
              <a:t>) divide il corpo in una porzione dorsale ed una ventrale (rispettivamente posteriore e anteriore).</a:t>
            </a:r>
            <a:endParaRPr/>
          </a:p>
          <a:p>
            <a:pPr indent="-76200" lvl="0" marL="0" rtl="0" algn="l">
              <a:spcBef>
                <a:spcPts val="0"/>
              </a:spcBef>
              <a:spcAft>
                <a:spcPts val="0"/>
              </a:spcAft>
              <a:buClr>
                <a:srgbClr val="202122"/>
              </a:buClr>
              <a:buSzPts val="1200"/>
              <a:buFont typeface="Arial"/>
              <a:buChar char="•"/>
            </a:pPr>
            <a:r>
              <a:rPr b="0" i="0" lang="it-IT">
                <a:solidFill>
                  <a:srgbClr val="202122"/>
                </a:solidFill>
                <a:highlight>
                  <a:srgbClr val="FFFFFF"/>
                </a:highlight>
                <a:latin typeface="Arial"/>
                <a:ea typeface="Arial"/>
                <a:cs typeface="Arial"/>
                <a:sym typeface="Arial"/>
              </a:rPr>
              <a:t>Il </a:t>
            </a:r>
            <a:r>
              <a:rPr b="0" i="0" lang="it-IT" u="sng" strike="noStrike">
                <a:solidFill>
                  <a:srgbClr val="0645AD"/>
                </a:solidFill>
                <a:highlight>
                  <a:srgbClr val="FFFFFF"/>
                </a:highlight>
                <a:latin typeface="Arial"/>
                <a:ea typeface="Arial"/>
                <a:cs typeface="Arial"/>
                <a:sym typeface="Arial"/>
                <a:hlinkClick r:id="rId5">
                  <a:extLst>
                    <a:ext uri="{A12FA001-AC4F-418D-AE19-62706E023703}">
                      <ahyp:hlinkClr val="tx"/>
                    </a:ext>
                  </a:extLst>
                </a:hlinkClick>
              </a:rPr>
              <a:t>piano trasversale</a:t>
            </a:r>
            <a:r>
              <a:rPr b="0" i="0" lang="it-IT">
                <a:solidFill>
                  <a:srgbClr val="202122"/>
                </a:solidFill>
                <a:highlight>
                  <a:srgbClr val="FFFFFF"/>
                </a:highlight>
                <a:latin typeface="Arial"/>
                <a:ea typeface="Arial"/>
                <a:cs typeface="Arial"/>
                <a:sym typeface="Arial"/>
              </a:rPr>
              <a:t> (</a:t>
            </a:r>
            <a:r>
              <a:rPr b="0" i="1" lang="it-IT">
                <a:solidFill>
                  <a:srgbClr val="202122"/>
                </a:solidFill>
                <a:highlight>
                  <a:srgbClr val="FFFFFF"/>
                </a:highlight>
                <a:latin typeface="Arial"/>
                <a:ea typeface="Arial"/>
                <a:cs typeface="Arial"/>
                <a:sym typeface="Arial"/>
              </a:rPr>
              <a:t>orizzontale</a:t>
            </a:r>
            <a:r>
              <a:rPr b="0" i="0" lang="it-IT">
                <a:solidFill>
                  <a:srgbClr val="202122"/>
                </a:solidFill>
                <a:highlight>
                  <a:srgbClr val="FFFFFF"/>
                </a:highlight>
                <a:latin typeface="Arial"/>
                <a:ea typeface="Arial"/>
                <a:cs typeface="Arial"/>
                <a:sym typeface="Arial"/>
              </a:rPr>
              <a:t>) divide il corpo in una porzione craniale ed una caudale (rispettivamente superiore ed inferiore).</a:t>
            </a:r>
            <a:endParaRPr/>
          </a:p>
          <a:p>
            <a:pPr indent="0" lvl="0" marL="0" rtl="0" algn="l">
              <a:spcBef>
                <a:spcPts val="0"/>
              </a:spcBef>
              <a:spcAft>
                <a:spcPts val="0"/>
              </a:spcAft>
              <a:buClr>
                <a:schemeClr val="dk1"/>
              </a:buClr>
              <a:buSzPts val="1200"/>
              <a:buFont typeface="Arial"/>
              <a:buNone/>
            </a:pPr>
            <a:r>
              <a:t/>
            </a:r>
            <a:endParaRPr b="0" i="0">
              <a:solidFill>
                <a:srgbClr val="202122"/>
              </a:solidFill>
              <a:highlight>
                <a:srgbClr val="FFFFFF"/>
              </a:highlight>
              <a:latin typeface="Arial"/>
              <a:ea typeface="Arial"/>
              <a:cs typeface="Arial"/>
              <a:sym typeface="Arial"/>
            </a:endParaRPr>
          </a:p>
          <a:p>
            <a:pPr indent="0" lvl="0" marL="0" rtl="0" algn="l">
              <a:spcBef>
                <a:spcPts val="0"/>
              </a:spcBef>
              <a:spcAft>
                <a:spcPts val="0"/>
              </a:spcAft>
              <a:buClr>
                <a:srgbClr val="202122"/>
              </a:buClr>
              <a:buSzPts val="1200"/>
              <a:buFont typeface="Arial"/>
              <a:buNone/>
            </a:pPr>
            <a:r>
              <a:rPr b="0" i="0" lang="it-IT">
                <a:solidFill>
                  <a:srgbClr val="202122"/>
                </a:solidFill>
                <a:highlight>
                  <a:srgbClr val="FFFFFF"/>
                </a:highlight>
                <a:latin typeface="Arial"/>
                <a:ea typeface="Arial"/>
                <a:cs typeface="Arial"/>
                <a:sym typeface="Arial"/>
              </a:rPr>
              <a:t>Si individua come </a:t>
            </a:r>
            <a:r>
              <a:rPr b="0" i="1" lang="it-IT">
                <a:solidFill>
                  <a:srgbClr val="202122"/>
                </a:solidFill>
                <a:highlight>
                  <a:srgbClr val="FFFFFF"/>
                </a:highlight>
                <a:latin typeface="Arial"/>
                <a:ea typeface="Arial"/>
                <a:cs typeface="Arial"/>
                <a:sym typeface="Arial"/>
              </a:rPr>
              <a:t>piano longitudinale</a:t>
            </a:r>
            <a:r>
              <a:rPr b="0" i="0" lang="it-IT">
                <a:solidFill>
                  <a:srgbClr val="202122"/>
                </a:solidFill>
                <a:highlight>
                  <a:srgbClr val="FFFFFF"/>
                </a:highlight>
                <a:latin typeface="Arial"/>
                <a:ea typeface="Arial"/>
                <a:cs typeface="Arial"/>
                <a:sym typeface="Arial"/>
              </a:rPr>
              <a:t> un qualsiasi piano perpendicolare al piano trasversale. Il </a:t>
            </a:r>
            <a:r>
              <a:rPr b="0" i="0" lang="it-IT" u="sng" strike="noStrike">
                <a:solidFill>
                  <a:srgbClr val="0645AD"/>
                </a:solidFill>
                <a:highlight>
                  <a:srgbClr val="FFFFFF"/>
                </a:highlight>
                <a:latin typeface="Arial"/>
                <a:ea typeface="Arial"/>
                <a:cs typeface="Arial"/>
                <a:sym typeface="Arial"/>
                <a:hlinkClick r:id="rId6">
                  <a:extLst>
                    <a:ext uri="{A12FA001-AC4F-418D-AE19-62706E023703}">
                      <ahyp:hlinkClr val="tx"/>
                    </a:ext>
                  </a:extLst>
                </a:hlinkClick>
              </a:rPr>
              <a:t>piano coronale</a:t>
            </a:r>
            <a:r>
              <a:rPr b="0" i="0" lang="it-IT">
                <a:solidFill>
                  <a:srgbClr val="202122"/>
                </a:solidFill>
                <a:highlight>
                  <a:srgbClr val="FFFFFF"/>
                </a:highlight>
                <a:latin typeface="Arial"/>
                <a:ea typeface="Arial"/>
                <a:cs typeface="Arial"/>
                <a:sym typeface="Arial"/>
              </a:rPr>
              <a:t> e il </a:t>
            </a:r>
            <a:r>
              <a:rPr b="0" i="0" lang="it-IT" u="sng" strike="noStrike">
                <a:solidFill>
                  <a:srgbClr val="0645AD"/>
                </a:solidFill>
                <a:highlight>
                  <a:srgbClr val="FFFFFF"/>
                </a:highlight>
                <a:latin typeface="Arial"/>
                <a:ea typeface="Arial"/>
                <a:cs typeface="Arial"/>
                <a:sym typeface="Arial"/>
                <a:hlinkClick r:id="rId7">
                  <a:extLst>
                    <a:ext uri="{A12FA001-AC4F-418D-AE19-62706E023703}">
                      <ahyp:hlinkClr val="tx"/>
                    </a:ext>
                  </a:extLst>
                </a:hlinkClick>
              </a:rPr>
              <a:t>piano sagittale</a:t>
            </a:r>
            <a:r>
              <a:rPr b="0" i="0" lang="it-IT">
                <a:solidFill>
                  <a:srgbClr val="202122"/>
                </a:solidFill>
                <a:highlight>
                  <a:srgbClr val="FFFFFF"/>
                </a:highlight>
                <a:latin typeface="Arial"/>
                <a:ea typeface="Arial"/>
                <a:cs typeface="Arial"/>
                <a:sym typeface="Arial"/>
              </a:rPr>
              <a:t> sono esempi di piani longitudinali.</a:t>
            </a:r>
            <a:endParaRPr/>
          </a:p>
          <a:p>
            <a:pPr indent="0" lvl="0" marL="0" rtl="0" algn="l">
              <a:spcBef>
                <a:spcPts val="0"/>
              </a:spcBef>
              <a:spcAft>
                <a:spcPts val="0"/>
              </a:spcAft>
              <a:buNone/>
            </a:pPr>
            <a:r>
              <a:t/>
            </a:r>
            <a:endParaRPr/>
          </a:p>
        </p:txBody>
      </p:sp>
      <p:sp>
        <p:nvSpPr>
          <p:cNvPr id="132" name="Google Shape;13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IT"/>
              <a:t>tipico del paziente spastico: circonduzione </a:t>
            </a:r>
            <a:endParaRPr/>
          </a:p>
        </p:txBody>
      </p:sp>
      <p:sp>
        <p:nvSpPr>
          <p:cNvPr id="145" name="Google Shape;14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IT"/>
              <a:t>inizia con il piede a terra, primo passo piede controlaterale a terra, finisce quando avviene il riappoggiato </a:t>
            </a:r>
            <a:endParaRPr/>
          </a:p>
          <a:p>
            <a:pPr indent="0" lvl="0" marL="0" rtl="0" algn="l">
              <a:spcBef>
                <a:spcPts val="0"/>
              </a:spcBef>
              <a:spcAft>
                <a:spcPts val="0"/>
              </a:spcAft>
              <a:buNone/>
            </a:pPr>
            <a:r>
              <a:rPr lang="it-IT"/>
              <a:t>dal primo appoggio al secondo viene percentualizzato da zero a cento e all’interno del ciclo abbiamo due fasi:</a:t>
            </a:r>
            <a:endParaRPr/>
          </a:p>
          <a:p>
            <a:pPr indent="0" lvl="0" marL="0" rtl="0" algn="l">
              <a:spcBef>
                <a:spcPts val="0"/>
              </a:spcBef>
              <a:spcAft>
                <a:spcPts val="0"/>
              </a:spcAft>
              <a:buNone/>
            </a:pPr>
            <a:r>
              <a:rPr lang="it-IT"/>
              <a:t>stance (appoggio 60%) e swing (volo 40%) </a:t>
            </a:r>
            <a:endParaRPr/>
          </a:p>
          <a:p>
            <a:pPr indent="0" lvl="0" marL="0" rtl="0" algn="l">
              <a:spcBef>
                <a:spcPts val="0"/>
              </a:spcBef>
              <a:spcAft>
                <a:spcPts val="0"/>
              </a:spcAft>
              <a:buNone/>
            </a:pPr>
            <a:r>
              <a:rPr lang="it-IT"/>
              <a:t>armonico: simmetria </a:t>
            </a:r>
            <a:r>
              <a:rPr lang="it-IT"/>
              <a:t>trasferita</a:t>
            </a:r>
            <a:r>
              <a:rPr lang="it-IT"/>
              <a:t> su entrambi gli arti. </a:t>
            </a:r>
            <a:endParaRPr/>
          </a:p>
        </p:txBody>
      </p:sp>
      <p:sp>
        <p:nvSpPr>
          <p:cNvPr id="153" name="Google Shape;15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15" name="Shape 15"/>
        <p:cNvGrpSpPr/>
        <p:nvPr/>
      </p:nvGrpSpPr>
      <p:grpSpPr>
        <a:xfrm>
          <a:off x="0" y="0"/>
          <a:ext cx="0" cy="0"/>
          <a:chOff x="0" y="0"/>
          <a:chExt cx="0" cy="0"/>
        </a:xfrm>
      </p:grpSpPr>
      <p:sp>
        <p:nvSpPr>
          <p:cNvPr id="16" name="Google Shape;16;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72" name="Shape 72"/>
        <p:cNvGrpSpPr/>
        <p:nvPr/>
      </p:nvGrpSpPr>
      <p:grpSpPr>
        <a:xfrm>
          <a:off x="0" y="0"/>
          <a:ext cx="0" cy="0"/>
          <a:chOff x="0" y="0"/>
          <a:chExt cx="0" cy="0"/>
        </a:xfrm>
      </p:grpSpPr>
      <p:sp>
        <p:nvSpPr>
          <p:cNvPr id="73" name="Google Shape;73;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78" name="Shape 78"/>
        <p:cNvGrpSpPr/>
        <p:nvPr/>
      </p:nvGrpSpPr>
      <p:grpSpPr>
        <a:xfrm>
          <a:off x="0" y="0"/>
          <a:ext cx="0" cy="0"/>
          <a:chOff x="0" y="0"/>
          <a:chExt cx="0" cy="0"/>
        </a:xfrm>
      </p:grpSpPr>
      <p:sp>
        <p:nvSpPr>
          <p:cNvPr id="79" name="Google Shape;79;p4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21" name="Shape 21"/>
        <p:cNvGrpSpPr/>
        <p:nvPr/>
      </p:nvGrpSpPr>
      <p:grpSpPr>
        <a:xfrm>
          <a:off x="0" y="0"/>
          <a:ext cx="0" cy="0"/>
          <a:chOff x="0" y="0"/>
          <a:chExt cx="0" cy="0"/>
        </a:xfrm>
      </p:grpSpPr>
      <p:sp>
        <p:nvSpPr>
          <p:cNvPr id="22" name="Google Shape;22;p3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27" name="Shape 27"/>
        <p:cNvGrpSpPr/>
        <p:nvPr/>
      </p:nvGrpSpPr>
      <p:grpSpPr>
        <a:xfrm>
          <a:off x="0" y="0"/>
          <a:ext cx="0" cy="0"/>
          <a:chOff x="0" y="0"/>
          <a:chExt cx="0" cy="0"/>
        </a:xfrm>
      </p:grpSpPr>
      <p:sp>
        <p:nvSpPr>
          <p:cNvPr id="28" name="Google Shape;28;p3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33" name="Shape 33"/>
        <p:cNvGrpSpPr/>
        <p:nvPr/>
      </p:nvGrpSpPr>
      <p:grpSpPr>
        <a:xfrm>
          <a:off x="0" y="0"/>
          <a:ext cx="0" cy="0"/>
          <a:chOff x="0" y="0"/>
          <a:chExt cx="0" cy="0"/>
        </a:xfrm>
      </p:grpSpPr>
      <p:sp>
        <p:nvSpPr>
          <p:cNvPr id="34" name="Google Shape;34;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40" name="Shape 40"/>
        <p:cNvGrpSpPr/>
        <p:nvPr/>
      </p:nvGrpSpPr>
      <p:grpSpPr>
        <a:xfrm>
          <a:off x="0" y="0"/>
          <a:ext cx="0" cy="0"/>
          <a:chOff x="0" y="0"/>
          <a:chExt cx="0" cy="0"/>
        </a:xfrm>
      </p:grpSpPr>
      <p:sp>
        <p:nvSpPr>
          <p:cNvPr id="41" name="Google Shape;41;p4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4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4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49" name="Shape 49"/>
        <p:cNvGrpSpPr/>
        <p:nvPr/>
      </p:nvGrpSpPr>
      <p:grpSpPr>
        <a:xfrm>
          <a:off x="0" y="0"/>
          <a:ext cx="0" cy="0"/>
          <a:chOff x="0" y="0"/>
          <a:chExt cx="0" cy="0"/>
        </a:xfrm>
      </p:grpSpPr>
      <p:sp>
        <p:nvSpPr>
          <p:cNvPr id="50" name="Google Shape;50;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54" name="Shape 54"/>
        <p:cNvGrpSpPr/>
        <p:nvPr/>
      </p:nvGrpSpPr>
      <p:grpSpPr>
        <a:xfrm>
          <a:off x="0" y="0"/>
          <a:ext cx="0" cy="0"/>
          <a:chOff x="0" y="0"/>
          <a:chExt cx="0" cy="0"/>
        </a:xfrm>
      </p:grpSpPr>
      <p:sp>
        <p:nvSpPr>
          <p:cNvPr id="55" name="Google Shape;55;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58" name="Shape 58"/>
        <p:cNvGrpSpPr/>
        <p:nvPr/>
      </p:nvGrpSpPr>
      <p:grpSpPr>
        <a:xfrm>
          <a:off x="0" y="0"/>
          <a:ext cx="0" cy="0"/>
          <a:chOff x="0" y="0"/>
          <a:chExt cx="0" cy="0"/>
        </a:xfrm>
      </p:grpSpPr>
      <p:sp>
        <p:nvSpPr>
          <p:cNvPr id="59" name="Google Shape;59;p4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65" name="Shape 65"/>
        <p:cNvGrpSpPr/>
        <p:nvPr/>
      </p:nvGrpSpPr>
      <p:grpSpPr>
        <a:xfrm>
          <a:off x="0" y="0"/>
          <a:ext cx="0" cy="0"/>
          <a:chOff x="0" y="0"/>
          <a:chExt cx="0" cy="0"/>
        </a:xfrm>
      </p:grpSpPr>
      <p:sp>
        <p:nvSpPr>
          <p:cNvPr id="66" name="Google Shape;66;p4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4"/>
          <p:cNvSpPr/>
          <p:nvPr>
            <p:ph idx="2" type="pic"/>
          </p:nvPr>
        </p:nvSpPr>
        <p:spPr>
          <a:xfrm>
            <a:off x="5183188" y="987425"/>
            <a:ext cx="6172200" cy="4873625"/>
          </a:xfrm>
          <a:prstGeom prst="rect">
            <a:avLst/>
          </a:prstGeom>
          <a:noFill/>
          <a:ln>
            <a:noFill/>
          </a:ln>
        </p:spPr>
      </p:sp>
      <p:sp>
        <p:nvSpPr>
          <p:cNvPr id="68" name="Google Shape;68;p4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4.jp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0.jpg"/><Relationship Id="rId6"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7.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40.jpg"/><Relationship Id="rId5" Type="http://schemas.openxmlformats.org/officeDocument/2006/relationships/image" Target="../media/image37.jpg"/><Relationship Id="rId6" Type="http://schemas.openxmlformats.org/officeDocument/2006/relationships/image" Target="../media/image48.jpg"/><Relationship Id="rId7" Type="http://schemas.openxmlformats.org/officeDocument/2006/relationships/image" Target="../media/image4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3.jp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5.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image" Target="../media/image50.jpg"/><Relationship Id="rId5" Type="http://schemas.openxmlformats.org/officeDocument/2006/relationships/image" Target="../media/image46.jpg"/><Relationship Id="rId6" Type="http://schemas.openxmlformats.org/officeDocument/2006/relationships/image" Target="../media/image45.jpg"/><Relationship Id="rId7" Type="http://schemas.openxmlformats.org/officeDocument/2006/relationships/image" Target="../media/image4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8.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9.png"/><Relationship Id="rId4" Type="http://schemas.openxmlformats.org/officeDocument/2006/relationships/image" Target="../media/image51.jpg"/><Relationship Id="rId5" Type="http://schemas.openxmlformats.org/officeDocument/2006/relationships/image" Target="../media/image53.jpg"/><Relationship Id="rId6" Type="http://schemas.openxmlformats.org/officeDocument/2006/relationships/image" Target="../media/image6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9.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0.jpg"/><Relationship Id="rId4" Type="http://schemas.openxmlformats.org/officeDocument/2006/relationships/image" Target="../media/image57.jpg"/><Relationship Id="rId5" Type="http://schemas.openxmlformats.org/officeDocument/2006/relationships/image" Target="../media/image5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7.jpg"/><Relationship Id="rId4" Type="http://schemas.openxmlformats.org/officeDocument/2006/relationships/image" Target="../media/image62.png"/><Relationship Id="rId5" Type="http://schemas.openxmlformats.org/officeDocument/2006/relationships/image" Target="../media/image6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4.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5400"/>
              <a:buFont typeface="Calibri"/>
              <a:buNone/>
            </a:pPr>
            <a:r>
              <a:rPr b="1" lang="it-IT" sz="5400">
                <a:solidFill>
                  <a:srgbClr val="C00000"/>
                </a:solidFill>
                <a:latin typeface="Calibri"/>
                <a:ea typeface="Calibri"/>
                <a:cs typeface="Calibri"/>
                <a:sym typeface="Calibri"/>
              </a:rPr>
              <a:t>Cos’è?</a:t>
            </a:r>
            <a:endParaRPr/>
          </a:p>
        </p:txBody>
      </p:sp>
      <p:pic>
        <p:nvPicPr>
          <p:cNvPr descr="Fig. 1" id="90" name="Google Shape;90;p1"/>
          <p:cNvPicPr preferRelativeResize="0"/>
          <p:nvPr/>
        </p:nvPicPr>
        <p:blipFill rotWithShape="1">
          <a:blip r:embed="rId3">
            <a:alphaModFix/>
          </a:blip>
          <a:srcRect b="0" l="0" r="0" t="0"/>
          <a:stretch/>
        </p:blipFill>
        <p:spPr>
          <a:xfrm>
            <a:off x="1056958" y="946207"/>
            <a:ext cx="9230042" cy="58089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sp>
        <p:nvSpPr>
          <p:cNvPr id="166" name="Google Shape;166;p10"/>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 name="Google Shape;167;p10"/>
          <p:cNvSpPr txBox="1"/>
          <p:nvPr>
            <p:ph type="title"/>
          </p:nvPr>
        </p:nvSpPr>
        <p:spPr>
          <a:xfrm>
            <a:off x="0" y="2921087"/>
            <a:ext cx="5171299" cy="16599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800"/>
              <a:buFont typeface="Calibri"/>
              <a:buNone/>
            </a:pPr>
            <a:r>
              <a:rPr b="1" lang="it-IT" sz="4800">
                <a:solidFill>
                  <a:srgbClr val="C00000"/>
                </a:solidFill>
                <a:latin typeface="Calibri"/>
                <a:ea typeface="Calibri"/>
                <a:cs typeface="Calibri"/>
                <a:sym typeface="Calibri"/>
              </a:rPr>
              <a:t>CICLO DEL PASSO</a:t>
            </a:r>
            <a:r>
              <a:rPr b="1" lang="it-IT" sz="4800">
                <a:latin typeface="Calibri"/>
                <a:ea typeface="Calibri"/>
                <a:cs typeface="Calibri"/>
                <a:sym typeface="Calibri"/>
              </a:rPr>
              <a:t> </a:t>
            </a:r>
            <a:r>
              <a:rPr b="1" i="1" lang="it-IT" sz="4800">
                <a:latin typeface="Calibri"/>
                <a:ea typeface="Calibri"/>
                <a:cs typeface="Calibri"/>
                <a:sym typeface="Calibri"/>
              </a:rPr>
              <a:t>definizioni</a:t>
            </a:r>
            <a:endParaRPr/>
          </a:p>
        </p:txBody>
      </p:sp>
      <p:pic>
        <p:nvPicPr>
          <p:cNvPr descr="Analisi del cammino - Dottor Francavilla" id="168" name="Google Shape;168;p10"/>
          <p:cNvPicPr preferRelativeResize="0"/>
          <p:nvPr/>
        </p:nvPicPr>
        <p:blipFill rotWithShape="1">
          <a:blip r:embed="rId3">
            <a:alphaModFix/>
          </a:blip>
          <a:srcRect b="0" l="0" r="0" t="0"/>
          <a:stretch/>
        </p:blipFill>
        <p:spPr>
          <a:xfrm>
            <a:off x="380998" y="0"/>
            <a:ext cx="5171299" cy="2366526"/>
          </a:xfrm>
          <a:prstGeom prst="rect">
            <a:avLst/>
          </a:prstGeom>
          <a:noFill/>
          <a:ln>
            <a:noFill/>
          </a:ln>
        </p:spPr>
      </p:pic>
      <p:pic>
        <p:nvPicPr>
          <p:cNvPr descr="Analisi del cammino - Dottor Francavilla" id="169" name="Google Shape;169;p10"/>
          <p:cNvPicPr preferRelativeResize="0"/>
          <p:nvPr/>
        </p:nvPicPr>
        <p:blipFill rotWithShape="1">
          <a:blip r:embed="rId4">
            <a:alphaModFix/>
          </a:blip>
          <a:srcRect b="0" l="0" r="0" t="0"/>
          <a:stretch/>
        </p:blipFill>
        <p:spPr>
          <a:xfrm>
            <a:off x="6513970" y="237085"/>
            <a:ext cx="5171299" cy="1531306"/>
          </a:xfrm>
          <a:prstGeom prst="rect">
            <a:avLst/>
          </a:prstGeom>
          <a:noFill/>
          <a:ln>
            <a:noFill/>
          </a:ln>
        </p:spPr>
      </p:pic>
      <p:sp>
        <p:nvSpPr>
          <p:cNvPr id="170" name="Google Shape;170;p10"/>
          <p:cNvSpPr txBox="1"/>
          <p:nvPr>
            <p:ph idx="1" type="body"/>
          </p:nvPr>
        </p:nvSpPr>
        <p:spPr>
          <a:xfrm>
            <a:off x="4579053" y="1958102"/>
            <a:ext cx="7990897" cy="4899898"/>
          </a:xfrm>
          <a:prstGeom prst="rect">
            <a:avLst/>
          </a:prstGeom>
          <a:noFill/>
          <a:ln>
            <a:noFill/>
          </a:ln>
        </p:spPr>
        <p:txBody>
          <a:bodyPr anchorCtr="0" anchor="ctr" bIns="45700" lIns="91425" spcFirstLastPara="1" rIns="91425" wrap="square" tIns="45700">
            <a:normAutofit fontScale="85000" lnSpcReduction="10000"/>
          </a:bodyPr>
          <a:lstStyle/>
          <a:p>
            <a:pPr indent="0" lvl="0" marL="0" marR="342900" rtl="0" algn="l">
              <a:lnSpc>
                <a:spcPct val="120000"/>
              </a:lnSpc>
              <a:spcBef>
                <a:spcPts val="0"/>
              </a:spcBef>
              <a:spcAft>
                <a:spcPts val="0"/>
              </a:spcAft>
              <a:buClr>
                <a:srgbClr val="92D050"/>
              </a:buClr>
              <a:buSzPct val="100000"/>
              <a:buNone/>
            </a:pPr>
            <a:r>
              <a:rPr b="1" lang="it-IT" sz="2400">
                <a:solidFill>
                  <a:srgbClr val="92D050"/>
                </a:solidFill>
              </a:rPr>
              <a:t>Stance phase:</a:t>
            </a:r>
            <a:r>
              <a:rPr lang="it-IT" sz="2400">
                <a:solidFill>
                  <a:srgbClr val="92D050"/>
                </a:solidFill>
              </a:rPr>
              <a:t> </a:t>
            </a:r>
            <a:r>
              <a:rPr lang="it-IT" sz="2400"/>
              <a:t>intervallo di tempo all'interno del ciclo in cui </a:t>
            </a:r>
            <a:r>
              <a:rPr b="1" lang="it-IT" sz="2400"/>
              <a:t>l'arto è in contatto con il terreno</a:t>
            </a:r>
            <a:r>
              <a:rPr lang="it-IT" sz="2400"/>
              <a:t>. Tale fase ha inizio con l'appoggio dell'arto e termina quando esso stacca dal terreno </a:t>
            </a:r>
            <a:endParaRPr/>
          </a:p>
          <a:p>
            <a:pPr indent="0" lvl="0" marL="0" marR="342900" rtl="0" algn="l">
              <a:lnSpc>
                <a:spcPct val="120000"/>
              </a:lnSpc>
              <a:spcBef>
                <a:spcPts val="0"/>
              </a:spcBef>
              <a:spcAft>
                <a:spcPts val="0"/>
              </a:spcAft>
              <a:buClr>
                <a:srgbClr val="C00000"/>
              </a:buClr>
              <a:buSzPct val="100000"/>
              <a:buNone/>
            </a:pPr>
            <a:r>
              <a:rPr b="1" lang="it-IT" sz="2400">
                <a:solidFill>
                  <a:srgbClr val="C00000"/>
                </a:solidFill>
              </a:rPr>
              <a:t>Swing phase:</a:t>
            </a:r>
            <a:r>
              <a:rPr lang="it-IT" sz="2400">
                <a:solidFill>
                  <a:srgbClr val="C00000"/>
                </a:solidFill>
              </a:rPr>
              <a:t> </a:t>
            </a:r>
            <a:r>
              <a:rPr lang="it-IT" sz="2400"/>
              <a:t>intervallo di tempo all'interno del ciclo in cui </a:t>
            </a:r>
            <a:r>
              <a:rPr b="1" lang="it-IT" sz="2400"/>
              <a:t>l'arto, staccato dal terreno, oscilla avanzando nella direzione del cammino</a:t>
            </a:r>
            <a:r>
              <a:rPr lang="it-IT" sz="2400"/>
              <a:t>. Tale fase ha inizio con il primo campione in cui l'arto non è più in contatto con il terreno e termina con il campione precedente a quello del successivo contatto </a:t>
            </a:r>
            <a:endParaRPr/>
          </a:p>
          <a:p>
            <a:pPr indent="-228600" lvl="0" marL="228600" marR="342900" rtl="0" algn="l">
              <a:lnSpc>
                <a:spcPct val="120000"/>
              </a:lnSpc>
              <a:spcBef>
                <a:spcPts val="0"/>
              </a:spcBef>
              <a:spcAft>
                <a:spcPts val="0"/>
              </a:spcAft>
              <a:buClr>
                <a:schemeClr val="dk1"/>
              </a:buClr>
              <a:buSzPct val="100000"/>
              <a:buFont typeface="Noto Sans Symbols"/>
              <a:buChar char="🡪"/>
            </a:pPr>
            <a:r>
              <a:rPr lang="it-IT" sz="2400"/>
              <a:t> ln un cammino fisiologico (detto anche </a:t>
            </a:r>
            <a:r>
              <a:rPr b="1" lang="it-IT" sz="2400"/>
              <a:t>«cammino armonico</a:t>
            </a:r>
            <a:r>
              <a:rPr b="1" baseline="30000" lang="it-IT" sz="2400"/>
              <a:t>1</a:t>
            </a:r>
            <a:r>
              <a:rPr b="1" lang="it-IT" sz="2400"/>
              <a:t>»</a:t>
            </a:r>
            <a:r>
              <a:rPr lang="it-IT" sz="2400"/>
              <a:t>), le durate percentuali della fase di appoggio e di quella di oscillazione sono circa il </a:t>
            </a:r>
            <a:r>
              <a:rPr b="1" lang="it-IT" sz="2400"/>
              <a:t>60-62% </a:t>
            </a:r>
            <a:r>
              <a:rPr lang="it-IT" sz="2400"/>
              <a:t>ed il </a:t>
            </a:r>
            <a:r>
              <a:rPr b="1" lang="it-IT" sz="2400"/>
              <a:t>40-42% </a:t>
            </a:r>
            <a:r>
              <a:rPr lang="it-IT" sz="2400"/>
              <a:t>rispettivamente</a:t>
            </a:r>
            <a:endParaRPr/>
          </a:p>
          <a:p>
            <a:pPr indent="-228600" lvl="0" marL="228600" marR="342900" rtl="0" algn="l">
              <a:lnSpc>
                <a:spcPct val="120000"/>
              </a:lnSpc>
              <a:spcBef>
                <a:spcPts val="0"/>
              </a:spcBef>
              <a:spcAft>
                <a:spcPts val="0"/>
              </a:spcAft>
              <a:buClr>
                <a:schemeClr val="dk1"/>
              </a:buClr>
              <a:buSzPct val="100000"/>
              <a:buFont typeface="Noto Sans Symbols"/>
              <a:buChar char="🡪"/>
            </a:pPr>
            <a:r>
              <a:rPr lang="it-IT" sz="2400"/>
              <a:t> La durata di entrambe le fasi è inversamente correlata alla velocità del cammino, cioè diminuiscono all’aumentare della velocità ed aumentano al diminuire di quest’ultima.</a:t>
            </a:r>
            <a:endParaRPr/>
          </a:p>
        </p:txBody>
      </p:sp>
      <p:sp>
        <p:nvSpPr>
          <p:cNvPr id="171" name="Google Shape;171;p10"/>
          <p:cNvSpPr txBox="1"/>
          <p:nvPr/>
        </p:nvSpPr>
        <p:spPr>
          <a:xfrm>
            <a:off x="7738110" y="1588770"/>
            <a:ext cx="33603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1800">
                <a:solidFill>
                  <a:srgbClr val="92D050"/>
                </a:solidFill>
                <a:latin typeface="Calibri"/>
                <a:ea typeface="Calibri"/>
                <a:cs typeface="Calibri"/>
                <a:sym typeface="Calibri"/>
              </a:rPr>
              <a:t>60-62%                            </a:t>
            </a:r>
            <a:r>
              <a:rPr b="1" lang="it-IT" sz="1800">
                <a:solidFill>
                  <a:srgbClr val="C00000"/>
                </a:solidFill>
                <a:latin typeface="Calibri"/>
                <a:ea typeface="Calibri"/>
                <a:cs typeface="Calibri"/>
                <a:sym typeface="Calibri"/>
              </a:rPr>
              <a:t>38-40%</a:t>
            </a:r>
            <a:endParaRPr sz="1800">
              <a:solidFill>
                <a:srgbClr val="C00000"/>
              </a:solidFill>
              <a:latin typeface="Calibri"/>
              <a:ea typeface="Calibri"/>
              <a:cs typeface="Calibri"/>
              <a:sym typeface="Calibri"/>
            </a:endParaRPr>
          </a:p>
        </p:txBody>
      </p:sp>
      <p:pic>
        <p:nvPicPr>
          <p:cNvPr id="172" name="Google Shape;172;p10"/>
          <p:cNvPicPr preferRelativeResize="0"/>
          <p:nvPr/>
        </p:nvPicPr>
        <p:blipFill rotWithShape="1">
          <a:blip r:embed="rId5">
            <a:alphaModFix/>
          </a:blip>
          <a:srcRect b="0" l="0" r="0" t="0"/>
          <a:stretch/>
        </p:blipFill>
        <p:spPr>
          <a:xfrm>
            <a:off x="483822" y="4341843"/>
            <a:ext cx="4076748" cy="237514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 name="Shape 177"/>
        <p:cNvGrpSpPr/>
        <p:nvPr/>
      </p:nvGrpSpPr>
      <p:grpSpPr>
        <a:xfrm>
          <a:off x="0" y="0"/>
          <a:ext cx="0" cy="0"/>
          <a:chOff x="0" y="0"/>
          <a:chExt cx="0" cy="0"/>
        </a:xfrm>
      </p:grpSpPr>
      <p:sp>
        <p:nvSpPr>
          <p:cNvPr id="178" name="Google Shape;178;p11"/>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 name="Google Shape;179;p11"/>
          <p:cNvSpPr txBox="1"/>
          <p:nvPr>
            <p:ph type="title"/>
          </p:nvPr>
        </p:nvSpPr>
        <p:spPr>
          <a:xfrm>
            <a:off x="0" y="2921087"/>
            <a:ext cx="5171299" cy="16599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800"/>
              <a:buFont typeface="Calibri"/>
              <a:buNone/>
            </a:pPr>
            <a:r>
              <a:rPr b="1" lang="it-IT" sz="4800">
                <a:solidFill>
                  <a:srgbClr val="C00000"/>
                </a:solidFill>
                <a:latin typeface="Calibri"/>
                <a:ea typeface="Calibri"/>
                <a:cs typeface="Calibri"/>
                <a:sym typeface="Calibri"/>
              </a:rPr>
              <a:t>CICLO DEL PASSO</a:t>
            </a:r>
            <a:r>
              <a:rPr b="1" lang="it-IT" sz="4800">
                <a:latin typeface="Calibri"/>
                <a:ea typeface="Calibri"/>
                <a:cs typeface="Calibri"/>
                <a:sym typeface="Calibri"/>
              </a:rPr>
              <a:t> </a:t>
            </a:r>
            <a:r>
              <a:rPr b="1" i="1" lang="it-IT" sz="4800">
                <a:latin typeface="Calibri"/>
                <a:ea typeface="Calibri"/>
                <a:cs typeface="Calibri"/>
                <a:sym typeface="Calibri"/>
              </a:rPr>
              <a:t>definizioni</a:t>
            </a:r>
            <a:endParaRPr/>
          </a:p>
        </p:txBody>
      </p:sp>
      <p:sp>
        <p:nvSpPr>
          <p:cNvPr id="180" name="Google Shape;180;p11"/>
          <p:cNvSpPr txBox="1"/>
          <p:nvPr>
            <p:ph idx="1" type="body"/>
          </p:nvPr>
        </p:nvSpPr>
        <p:spPr>
          <a:xfrm>
            <a:off x="4606291" y="3499665"/>
            <a:ext cx="7621620" cy="3196229"/>
          </a:xfrm>
          <a:prstGeom prst="rect">
            <a:avLst/>
          </a:prstGeom>
          <a:noFill/>
          <a:ln>
            <a:noFill/>
          </a:ln>
        </p:spPr>
        <p:txBody>
          <a:bodyPr anchorCtr="0" anchor="ctr" bIns="45700" lIns="91425" spcFirstLastPara="1" rIns="91425" wrap="square" tIns="45700">
            <a:normAutofit/>
          </a:bodyPr>
          <a:lstStyle/>
          <a:p>
            <a:pPr indent="0" lvl="0" marL="0" marR="337820" rtl="0" algn="just">
              <a:lnSpc>
                <a:spcPct val="100000"/>
              </a:lnSpc>
              <a:spcBef>
                <a:spcPts val="0"/>
              </a:spcBef>
              <a:spcAft>
                <a:spcPts val="0"/>
              </a:spcAft>
              <a:buClr>
                <a:srgbClr val="000000"/>
              </a:buClr>
              <a:buSzPts val="2400"/>
              <a:buNone/>
            </a:pPr>
            <a:r>
              <a:rPr lang="it-IT" sz="2400">
                <a:solidFill>
                  <a:srgbClr val="000000"/>
                </a:solidFill>
              </a:rPr>
              <a:t>All'interno della fase di "stance" è possibile individuare due intervalli di </a:t>
            </a:r>
            <a:r>
              <a:rPr b="1" lang="it-IT" sz="2400">
                <a:solidFill>
                  <a:srgbClr val="000000"/>
                </a:solidFill>
              </a:rPr>
              <a:t>doppio supporto</a:t>
            </a:r>
            <a:r>
              <a:rPr lang="it-IT" sz="2400">
                <a:solidFill>
                  <a:srgbClr val="000000"/>
                </a:solidFill>
              </a:rPr>
              <a:t> («double support»), </a:t>
            </a:r>
            <a:r>
              <a:rPr b="1" lang="it-IT" sz="2400">
                <a:solidFill>
                  <a:srgbClr val="000000"/>
                </a:solidFill>
              </a:rPr>
              <a:t>iniziale e terminale</a:t>
            </a:r>
            <a:r>
              <a:rPr lang="it-IT" sz="2400">
                <a:solidFill>
                  <a:srgbClr val="000000"/>
                </a:solidFill>
              </a:rPr>
              <a:t>, in cui entrambi gli arti, in contatto con il terreno (</a:t>
            </a:r>
            <a:r>
              <a:rPr b="1" lang="it-IT" sz="2400">
                <a:solidFill>
                  <a:srgbClr val="000000"/>
                </a:solidFill>
              </a:rPr>
              <a:t>appoggio bilaterale</a:t>
            </a:r>
            <a:r>
              <a:rPr lang="it-IT" sz="2400">
                <a:solidFill>
                  <a:srgbClr val="000000"/>
                </a:solidFill>
              </a:rPr>
              <a:t>), supportano il peso del corpo. L'intervallo di tempo in cui un solo arto è in contatto con il terreno a sostenere il peso del corpo si definisce invece intervallo di </a:t>
            </a:r>
            <a:r>
              <a:rPr b="1" lang="it-IT" sz="2400">
                <a:solidFill>
                  <a:srgbClr val="000000"/>
                </a:solidFill>
              </a:rPr>
              <a:t>singolo appoggio </a:t>
            </a:r>
            <a:r>
              <a:rPr lang="it-IT" sz="2400">
                <a:solidFill>
                  <a:srgbClr val="000000"/>
                </a:solidFill>
              </a:rPr>
              <a:t>(«single support»).</a:t>
            </a:r>
            <a:endParaRPr/>
          </a:p>
          <a:p>
            <a:pPr indent="0" lvl="0" marL="0" marR="342900" rtl="0" algn="l">
              <a:lnSpc>
                <a:spcPct val="120000"/>
              </a:lnSpc>
              <a:spcBef>
                <a:spcPts val="0"/>
              </a:spcBef>
              <a:spcAft>
                <a:spcPts val="0"/>
              </a:spcAft>
              <a:buClr>
                <a:schemeClr val="dk1"/>
              </a:buClr>
              <a:buSzPts val="2400"/>
              <a:buNone/>
            </a:pPr>
            <a:r>
              <a:t/>
            </a:r>
            <a:endParaRPr sz="2400"/>
          </a:p>
        </p:txBody>
      </p:sp>
      <p:pic>
        <p:nvPicPr>
          <p:cNvPr descr="Analisi del cammino - Dottor Francavilla" id="181" name="Google Shape;181;p11"/>
          <p:cNvPicPr preferRelativeResize="0"/>
          <p:nvPr/>
        </p:nvPicPr>
        <p:blipFill rotWithShape="1">
          <a:blip r:embed="rId3">
            <a:alphaModFix/>
          </a:blip>
          <a:srcRect b="0" l="0" r="0" t="0"/>
          <a:stretch/>
        </p:blipFill>
        <p:spPr>
          <a:xfrm>
            <a:off x="5552296" y="141331"/>
            <a:ext cx="6426343" cy="3196229"/>
          </a:xfrm>
          <a:prstGeom prst="rect">
            <a:avLst/>
          </a:prstGeom>
          <a:noFill/>
          <a:ln>
            <a:noFill/>
          </a:ln>
        </p:spPr>
      </p:pic>
      <p:pic>
        <p:nvPicPr>
          <p:cNvPr descr="Analisi del cammino - Dottor Francavilla" id="182" name="Google Shape;182;p11"/>
          <p:cNvPicPr preferRelativeResize="0"/>
          <p:nvPr/>
        </p:nvPicPr>
        <p:blipFill rotWithShape="1">
          <a:blip r:embed="rId4">
            <a:alphaModFix/>
          </a:blip>
          <a:srcRect b="0" l="0" r="0" t="0"/>
          <a:stretch/>
        </p:blipFill>
        <p:spPr>
          <a:xfrm>
            <a:off x="380998" y="0"/>
            <a:ext cx="5171299" cy="2366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sp>
        <p:nvSpPr>
          <p:cNvPr id="187" name="Google Shape;187;p12"/>
          <p:cNvSpPr txBox="1"/>
          <p:nvPr>
            <p:ph type="title"/>
          </p:nvPr>
        </p:nvSpPr>
        <p:spPr>
          <a:xfrm>
            <a:off x="0" y="-27432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Suddivisione funzionale delle fasi del passo</a:t>
            </a:r>
            <a:endParaRPr/>
          </a:p>
        </p:txBody>
      </p:sp>
      <p:sp>
        <p:nvSpPr>
          <p:cNvPr id="188" name="Google Shape;188;p12"/>
          <p:cNvSpPr txBox="1"/>
          <p:nvPr/>
        </p:nvSpPr>
        <p:spPr>
          <a:xfrm>
            <a:off x="123825" y="5103613"/>
            <a:ext cx="12068175"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a:solidFill>
                  <a:srgbClr val="000000"/>
                </a:solidFill>
                <a:latin typeface="Calibri"/>
                <a:ea typeface="Calibri"/>
                <a:cs typeface="Calibri"/>
                <a:sym typeface="Calibri"/>
              </a:rPr>
              <a:t>Da un </a:t>
            </a:r>
            <a:r>
              <a:rPr b="1" lang="it-IT" sz="2400">
                <a:solidFill>
                  <a:srgbClr val="000000"/>
                </a:solidFill>
                <a:latin typeface="Calibri"/>
                <a:ea typeface="Calibri"/>
                <a:cs typeface="Calibri"/>
                <a:sym typeface="Calibri"/>
              </a:rPr>
              <a:t>punto di vista funzionale </a:t>
            </a:r>
            <a:r>
              <a:rPr lang="it-IT" sz="2400">
                <a:solidFill>
                  <a:srgbClr val="000000"/>
                </a:solidFill>
                <a:latin typeface="Calibri"/>
                <a:ea typeface="Calibri"/>
                <a:cs typeface="Calibri"/>
                <a:sym typeface="Calibri"/>
              </a:rPr>
              <a:t>la letteratura suggerisce una suddivisione più fitta del ciclo del passo. Le sottofasi a cui si fa riferimento sono </a:t>
            </a:r>
            <a:r>
              <a:rPr b="1" lang="it-IT" sz="2400">
                <a:solidFill>
                  <a:srgbClr val="000000"/>
                </a:solidFill>
                <a:latin typeface="Calibri"/>
                <a:ea typeface="Calibri"/>
                <a:cs typeface="Calibri"/>
                <a:sym typeface="Calibri"/>
              </a:rPr>
              <a:t>otto</a:t>
            </a:r>
            <a:r>
              <a:rPr lang="it-IT" sz="2400">
                <a:solidFill>
                  <a:srgbClr val="000000"/>
                </a:solidFill>
                <a:latin typeface="Calibri"/>
                <a:ea typeface="Calibri"/>
                <a:cs typeface="Calibri"/>
                <a:sym typeface="Calibri"/>
              </a:rPr>
              <a:t>, </a:t>
            </a:r>
            <a:r>
              <a:rPr b="1" lang="it-IT" sz="2400">
                <a:solidFill>
                  <a:srgbClr val="92D050"/>
                </a:solidFill>
                <a:latin typeface="Calibri"/>
                <a:ea typeface="Calibri"/>
                <a:cs typeface="Calibri"/>
                <a:sym typeface="Calibri"/>
              </a:rPr>
              <a:t>cinque nella fase di appoggio </a:t>
            </a:r>
            <a:r>
              <a:rPr lang="it-IT" sz="2400">
                <a:solidFill>
                  <a:srgbClr val="000000"/>
                </a:solidFill>
                <a:latin typeface="Calibri"/>
                <a:ea typeface="Calibri"/>
                <a:cs typeface="Calibri"/>
                <a:sym typeface="Calibri"/>
              </a:rPr>
              <a:t>(</a:t>
            </a:r>
            <a:r>
              <a:rPr b="1" lang="it-IT" sz="2400">
                <a:solidFill>
                  <a:srgbClr val="000000"/>
                </a:solidFill>
                <a:latin typeface="Calibri"/>
                <a:ea typeface="Calibri"/>
                <a:cs typeface="Calibri"/>
                <a:sym typeface="Calibri"/>
              </a:rPr>
              <a:t>contatto iniziale, risposta al carico, appoggio intermedio, appoggio terminale, pre-oscillazione</a:t>
            </a:r>
            <a:r>
              <a:rPr lang="it-IT" sz="2400">
                <a:solidFill>
                  <a:srgbClr val="000000"/>
                </a:solidFill>
                <a:latin typeface="Calibri"/>
                <a:ea typeface="Calibri"/>
                <a:cs typeface="Calibri"/>
                <a:sym typeface="Calibri"/>
              </a:rPr>
              <a:t>) e </a:t>
            </a:r>
            <a:r>
              <a:rPr b="1" lang="it-IT" sz="2400">
                <a:solidFill>
                  <a:srgbClr val="C00000"/>
                </a:solidFill>
                <a:latin typeface="Calibri"/>
                <a:ea typeface="Calibri"/>
                <a:cs typeface="Calibri"/>
                <a:sym typeface="Calibri"/>
              </a:rPr>
              <a:t>tre nella fase di oscillazione </a:t>
            </a:r>
            <a:r>
              <a:rPr lang="it-IT" sz="2400">
                <a:solidFill>
                  <a:srgbClr val="000000"/>
                </a:solidFill>
                <a:latin typeface="Calibri"/>
                <a:ea typeface="Calibri"/>
                <a:cs typeface="Calibri"/>
                <a:sym typeface="Calibri"/>
              </a:rPr>
              <a:t>(</a:t>
            </a:r>
            <a:r>
              <a:rPr b="1" lang="it-IT" sz="2400">
                <a:solidFill>
                  <a:srgbClr val="000000"/>
                </a:solidFill>
                <a:latin typeface="Calibri"/>
                <a:ea typeface="Calibri"/>
                <a:cs typeface="Calibri"/>
                <a:sym typeface="Calibri"/>
              </a:rPr>
              <a:t>oscillazione iniziale, oscillazione intermedia e oscillazione terminale</a:t>
            </a:r>
            <a:r>
              <a:rPr lang="it-IT" sz="2400">
                <a:solidFill>
                  <a:srgbClr val="000000"/>
                </a:solidFill>
                <a:latin typeface="Calibri"/>
                <a:ea typeface="Calibri"/>
                <a:cs typeface="Calibri"/>
                <a:sym typeface="Calibri"/>
              </a:rPr>
              <a:t>)</a:t>
            </a:r>
            <a:r>
              <a:rPr lang="it-IT" sz="2000">
                <a:solidFill>
                  <a:srgbClr val="000000"/>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pic>
        <p:nvPicPr>
          <p:cNvPr descr="Gait Cycle - an overview | ScienceDirect Topics" id="189" name="Google Shape;189;p12"/>
          <p:cNvPicPr preferRelativeResize="0"/>
          <p:nvPr/>
        </p:nvPicPr>
        <p:blipFill rotWithShape="1">
          <a:blip r:embed="rId3">
            <a:alphaModFix/>
          </a:blip>
          <a:srcRect b="0" l="0" r="0" t="0"/>
          <a:stretch/>
        </p:blipFill>
        <p:spPr>
          <a:xfrm>
            <a:off x="648527" y="857059"/>
            <a:ext cx="3780267" cy="3900005"/>
          </a:xfrm>
          <a:prstGeom prst="rect">
            <a:avLst/>
          </a:prstGeom>
          <a:noFill/>
          <a:ln>
            <a:noFill/>
          </a:ln>
        </p:spPr>
      </p:pic>
      <p:pic>
        <p:nvPicPr>
          <p:cNvPr id="190" name="Google Shape;190;p12"/>
          <p:cNvPicPr preferRelativeResize="0"/>
          <p:nvPr/>
        </p:nvPicPr>
        <p:blipFill rotWithShape="1">
          <a:blip r:embed="rId4">
            <a:alphaModFix/>
          </a:blip>
          <a:srcRect b="0" l="0" r="0" t="0"/>
          <a:stretch/>
        </p:blipFill>
        <p:spPr>
          <a:xfrm>
            <a:off x="5019344" y="682101"/>
            <a:ext cx="6524129" cy="4236846"/>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3"/>
          <p:cNvSpPr txBox="1"/>
          <p:nvPr>
            <p:ph type="title"/>
          </p:nvPr>
        </p:nvSpPr>
        <p:spPr>
          <a:xfrm>
            <a:off x="33453" y="-22302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92D050"/>
              </a:buClr>
              <a:buSzPts val="4400"/>
              <a:buFont typeface="Calibri"/>
              <a:buNone/>
            </a:pPr>
            <a:r>
              <a:rPr b="1" lang="it-IT">
                <a:solidFill>
                  <a:srgbClr val="92D050"/>
                </a:solidFill>
                <a:latin typeface="Calibri"/>
                <a:ea typeface="Calibri"/>
                <a:cs typeface="Calibri"/>
                <a:sym typeface="Calibri"/>
              </a:rPr>
              <a:t>Stance 1/5: Initial contact</a:t>
            </a:r>
            <a:endParaRPr/>
          </a:p>
        </p:txBody>
      </p:sp>
      <p:sp>
        <p:nvSpPr>
          <p:cNvPr id="197" name="Google Shape;197;p13"/>
          <p:cNvSpPr txBox="1"/>
          <p:nvPr>
            <p:ph idx="1" type="body"/>
          </p:nvPr>
        </p:nvSpPr>
        <p:spPr>
          <a:xfrm>
            <a:off x="33453" y="971550"/>
            <a:ext cx="5441517" cy="5696878"/>
          </a:xfrm>
          <a:prstGeom prst="rect">
            <a:avLst/>
          </a:prstGeom>
          <a:noFill/>
          <a:ln>
            <a:noFill/>
          </a:ln>
        </p:spPr>
        <p:txBody>
          <a:bodyPr anchorCtr="0" anchor="t" bIns="45700" lIns="91425" spcFirstLastPara="1" rIns="91425" wrap="square" tIns="45700">
            <a:normAutofit/>
          </a:bodyPr>
          <a:lstStyle/>
          <a:p>
            <a:pPr indent="-228600" lvl="0" marL="228600" marR="342900" rtl="0" algn="l">
              <a:lnSpc>
                <a:spcPct val="110000"/>
              </a:lnSpc>
              <a:spcBef>
                <a:spcPts val="0"/>
              </a:spcBef>
              <a:spcAft>
                <a:spcPts val="0"/>
              </a:spcAft>
              <a:buClr>
                <a:srgbClr val="000000"/>
              </a:buClr>
              <a:buSzPts val="2400"/>
              <a:buChar char="•"/>
            </a:pPr>
            <a:r>
              <a:rPr lang="it-IT" sz="2400">
                <a:solidFill>
                  <a:srgbClr val="000000"/>
                </a:solidFill>
              </a:rPr>
              <a:t>R</a:t>
            </a:r>
            <a:r>
              <a:rPr lang="it-IT" sz="2400" u="none" strike="noStrike">
                <a:solidFill>
                  <a:srgbClr val="000000"/>
                </a:solidFill>
              </a:rPr>
              <a:t>appresenta la fase in cui l'arto (nel cammino fisiologico attraverso il </a:t>
            </a:r>
            <a:r>
              <a:rPr b="1" lang="it-IT" sz="2400" u="none" strike="noStrike">
                <a:solidFill>
                  <a:srgbClr val="000000"/>
                </a:solidFill>
              </a:rPr>
              <a:t>calcagno</a:t>
            </a:r>
            <a:r>
              <a:rPr lang="it-IT" sz="2400" u="none" strike="noStrike">
                <a:solidFill>
                  <a:srgbClr val="000000"/>
                </a:solidFill>
              </a:rPr>
              <a:t>) entra in contatto con il terreno ("heel strike", "heel contact")</a:t>
            </a:r>
            <a:endParaRPr/>
          </a:p>
          <a:p>
            <a:pPr indent="-228600" lvl="0" marL="228600" marR="342900" rtl="0" algn="l">
              <a:lnSpc>
                <a:spcPct val="110000"/>
              </a:lnSpc>
              <a:spcBef>
                <a:spcPts val="0"/>
              </a:spcBef>
              <a:spcAft>
                <a:spcPts val="0"/>
              </a:spcAft>
              <a:buClr>
                <a:srgbClr val="000000"/>
              </a:buClr>
              <a:buSzPts val="2400"/>
              <a:buChar char="•"/>
            </a:pPr>
            <a:r>
              <a:rPr lang="it-IT" sz="2400">
                <a:solidFill>
                  <a:srgbClr val="000000"/>
                </a:solidFill>
              </a:rPr>
              <a:t>I</a:t>
            </a:r>
            <a:r>
              <a:rPr lang="it-IT" sz="2400" u="none" strike="noStrike">
                <a:solidFill>
                  <a:srgbClr val="000000"/>
                </a:solidFill>
              </a:rPr>
              <a:t>nclude i primi tre campioni del ciclo del passo (0-2%) </a:t>
            </a:r>
            <a:endParaRPr sz="2400">
              <a:solidFill>
                <a:srgbClr val="000000"/>
              </a:solidFill>
            </a:endParaRPr>
          </a:p>
          <a:p>
            <a:pPr indent="-228600" lvl="0" marL="228600" marR="342900" rtl="0" algn="l">
              <a:lnSpc>
                <a:spcPct val="110000"/>
              </a:lnSpc>
              <a:spcBef>
                <a:spcPts val="0"/>
              </a:spcBef>
              <a:spcAft>
                <a:spcPts val="0"/>
              </a:spcAft>
              <a:buClr>
                <a:srgbClr val="000000"/>
              </a:buClr>
              <a:buSzPts val="2400"/>
              <a:buChar char="•"/>
            </a:pPr>
            <a:r>
              <a:rPr lang="it-IT" sz="2400" u="none" strike="noStrike">
                <a:solidFill>
                  <a:srgbClr val="000000"/>
                </a:solidFill>
              </a:rPr>
              <a:t>In questa sotto-fase, l’ </a:t>
            </a:r>
            <a:r>
              <a:rPr b="1" lang="it-IT" sz="2400" u="none" strike="noStrike">
                <a:solidFill>
                  <a:srgbClr val="000000"/>
                </a:solidFill>
              </a:rPr>
              <a:t>anca risulta leggermente flessa, il ginocchio esteso e l'articolazione della caviglia flessa dorsalmente</a:t>
            </a:r>
            <a:r>
              <a:rPr lang="it-IT" sz="2400" u="none" strike="noStrike">
                <a:solidFill>
                  <a:srgbClr val="000000"/>
                </a:solidFill>
              </a:rPr>
              <a:t>. </a:t>
            </a:r>
            <a:endParaRPr/>
          </a:p>
          <a:p>
            <a:pPr indent="-228600" lvl="0" marL="228600" marR="342900" rtl="0" algn="l">
              <a:lnSpc>
                <a:spcPct val="110000"/>
              </a:lnSpc>
              <a:spcBef>
                <a:spcPts val="0"/>
              </a:spcBef>
              <a:spcAft>
                <a:spcPts val="0"/>
              </a:spcAft>
              <a:buClr>
                <a:srgbClr val="000000"/>
              </a:buClr>
              <a:buSzPts val="2400"/>
              <a:buChar char="•"/>
            </a:pPr>
            <a:r>
              <a:rPr lang="it-IT" sz="2400">
                <a:solidFill>
                  <a:srgbClr val="000000"/>
                </a:solidFill>
              </a:rPr>
              <a:t>D</a:t>
            </a:r>
            <a:r>
              <a:rPr lang="it-IT" sz="2400" u="none" strike="noStrike">
                <a:solidFill>
                  <a:srgbClr val="000000"/>
                </a:solidFill>
              </a:rPr>
              <a:t>a questo momento inizia il “</a:t>
            </a:r>
            <a:r>
              <a:rPr b="1" lang="it-IT" sz="2400" u="none" strike="noStrike">
                <a:solidFill>
                  <a:srgbClr val="000000"/>
                </a:solidFill>
              </a:rPr>
              <a:t>rotolamento del calcagno</a:t>
            </a:r>
            <a:r>
              <a:rPr lang="it-IT" sz="2400" u="none" strike="noStrike">
                <a:solidFill>
                  <a:srgbClr val="000000"/>
                </a:solidFill>
                <a:latin typeface="Times New Roman"/>
                <a:ea typeface="Times New Roman"/>
                <a:cs typeface="Times New Roman"/>
                <a:sym typeface="Times New Roman"/>
              </a:rPr>
              <a:t>”</a:t>
            </a:r>
            <a:endParaRPr sz="2400" u="none" strike="noStrike">
              <a:solidFill>
                <a:srgbClr val="000000"/>
              </a:solidFill>
            </a:endParaRPr>
          </a:p>
          <a:p>
            <a:pPr indent="0" lvl="0" marL="0" marR="342900" rtl="0" algn="l">
              <a:lnSpc>
                <a:spcPct val="110000"/>
              </a:lnSpc>
              <a:spcBef>
                <a:spcPts val="0"/>
              </a:spcBef>
              <a:spcAft>
                <a:spcPts val="0"/>
              </a:spcAft>
              <a:buClr>
                <a:schemeClr val="dk1"/>
              </a:buClr>
              <a:buSzPts val="2800"/>
              <a:buNone/>
            </a:pPr>
            <a:r>
              <a:t/>
            </a:r>
            <a:endParaRPr/>
          </a:p>
        </p:txBody>
      </p:sp>
      <p:pic>
        <p:nvPicPr>
          <p:cNvPr id="198" name="Google Shape;198;p13"/>
          <p:cNvPicPr preferRelativeResize="0"/>
          <p:nvPr/>
        </p:nvPicPr>
        <p:blipFill rotWithShape="1">
          <a:blip r:embed="rId3">
            <a:alphaModFix/>
          </a:blip>
          <a:srcRect b="0" l="0" r="0" t="0"/>
          <a:stretch/>
        </p:blipFill>
        <p:spPr>
          <a:xfrm>
            <a:off x="5726906" y="1877002"/>
            <a:ext cx="6178868" cy="2235315"/>
          </a:xfrm>
          <a:prstGeom prst="rect">
            <a:avLst/>
          </a:prstGeom>
          <a:noFill/>
          <a:ln>
            <a:noFill/>
          </a:ln>
        </p:spPr>
      </p:pic>
      <p:pic>
        <p:nvPicPr>
          <p:cNvPr id="199" name="Google Shape;199;p13"/>
          <p:cNvPicPr preferRelativeResize="0"/>
          <p:nvPr/>
        </p:nvPicPr>
        <p:blipFill rotWithShape="1">
          <a:blip r:embed="rId4">
            <a:alphaModFix/>
          </a:blip>
          <a:srcRect b="0" l="0" r="0" t="0"/>
          <a:stretch/>
        </p:blipFill>
        <p:spPr>
          <a:xfrm>
            <a:off x="5474970" y="4112317"/>
            <a:ext cx="1560959" cy="2556111"/>
          </a:xfrm>
          <a:prstGeom prst="rect">
            <a:avLst/>
          </a:prstGeom>
          <a:noFill/>
          <a:ln>
            <a:noFill/>
          </a:ln>
        </p:spPr>
      </p:pic>
      <p:pic>
        <p:nvPicPr>
          <p:cNvPr descr="Immagine A Raggi X Di Calcagno Frattura Vista Laterale - Fotografie stock e  altre immagini di 2015" id="200" name="Google Shape;200;p13"/>
          <p:cNvPicPr preferRelativeResize="0"/>
          <p:nvPr/>
        </p:nvPicPr>
        <p:blipFill rotWithShape="1">
          <a:blip r:embed="rId5">
            <a:alphaModFix/>
          </a:blip>
          <a:srcRect b="0" l="0" r="0" t="0"/>
          <a:stretch/>
        </p:blipFill>
        <p:spPr>
          <a:xfrm>
            <a:off x="10208513" y="4916474"/>
            <a:ext cx="1812873" cy="1706233"/>
          </a:xfrm>
          <a:prstGeom prst="rect">
            <a:avLst/>
          </a:prstGeom>
          <a:noFill/>
          <a:ln>
            <a:noFill/>
          </a:ln>
        </p:spPr>
      </p:pic>
      <p:pic>
        <p:nvPicPr>
          <p:cNvPr descr="Frattura del Calcagno: Sintomi, Diagnosi e Trattamento" id="201" name="Google Shape;201;p13"/>
          <p:cNvPicPr preferRelativeResize="0"/>
          <p:nvPr/>
        </p:nvPicPr>
        <p:blipFill rotWithShape="1">
          <a:blip r:embed="rId6">
            <a:alphaModFix/>
          </a:blip>
          <a:srcRect b="0" l="0" r="0" t="0"/>
          <a:stretch/>
        </p:blipFill>
        <p:spPr>
          <a:xfrm>
            <a:off x="7270838" y="4750092"/>
            <a:ext cx="2839926" cy="187261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4"/>
          <p:cNvSpPr txBox="1"/>
          <p:nvPr>
            <p:ph type="title"/>
          </p:nvPr>
        </p:nvSpPr>
        <p:spPr>
          <a:xfrm>
            <a:off x="0" y="-262890"/>
            <a:ext cx="12390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92D050"/>
              </a:buClr>
              <a:buSzPts val="4400"/>
              <a:buFont typeface="Calibri"/>
              <a:buNone/>
            </a:pPr>
            <a:r>
              <a:rPr b="1" lang="it-IT">
                <a:solidFill>
                  <a:srgbClr val="92D050"/>
                </a:solidFill>
                <a:latin typeface="Calibri"/>
                <a:ea typeface="Calibri"/>
                <a:cs typeface="Calibri"/>
                <a:sym typeface="Calibri"/>
              </a:rPr>
              <a:t>Stance 2/5: load response («foot flat»)</a:t>
            </a:r>
            <a:endParaRPr/>
          </a:p>
        </p:txBody>
      </p:sp>
      <p:sp>
        <p:nvSpPr>
          <p:cNvPr id="207" name="Google Shape;207;p14"/>
          <p:cNvSpPr txBox="1"/>
          <p:nvPr>
            <p:ph idx="1" type="body"/>
          </p:nvPr>
        </p:nvSpPr>
        <p:spPr>
          <a:xfrm>
            <a:off x="0" y="1028700"/>
            <a:ext cx="5705320" cy="5696878"/>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marR="337820" rtl="0" algn="l">
              <a:lnSpc>
                <a:spcPct val="97000"/>
              </a:lnSpc>
              <a:spcBef>
                <a:spcPts val="0"/>
              </a:spcBef>
              <a:spcAft>
                <a:spcPts val="0"/>
              </a:spcAft>
              <a:buClr>
                <a:srgbClr val="000000"/>
              </a:buClr>
              <a:buSzPct val="40540"/>
              <a:buFont typeface="Arial"/>
              <a:buChar char="•"/>
            </a:pPr>
            <a:r>
              <a:rPr lang="it-IT" sz="2400">
                <a:solidFill>
                  <a:srgbClr val="000000"/>
                </a:solidFill>
              </a:rPr>
              <a:t>F</a:t>
            </a:r>
            <a:r>
              <a:rPr lang="it-IT" sz="2400" u="none" strike="noStrike">
                <a:solidFill>
                  <a:srgbClr val="000000"/>
                </a:solidFill>
              </a:rPr>
              <a:t>ase di accettazione e risposta al carico («weight acceptance</a:t>
            </a:r>
            <a:r>
              <a:rPr lang="it-IT" sz="2400">
                <a:solidFill>
                  <a:srgbClr val="000000"/>
                </a:solidFill>
              </a:rPr>
              <a:t>»</a:t>
            </a:r>
            <a:r>
              <a:rPr lang="it-IT" sz="2400" u="none" strike="noStrike">
                <a:solidFill>
                  <a:srgbClr val="000000"/>
                </a:solidFill>
              </a:rPr>
              <a:t>), va dallo</a:t>
            </a:r>
            <a:r>
              <a:rPr b="1" lang="it-IT" sz="2400" u="none" strike="noStrike">
                <a:solidFill>
                  <a:srgbClr val="000000"/>
                </a:solidFill>
              </a:rPr>
              <a:t> 3% al 10% </a:t>
            </a:r>
            <a:r>
              <a:rPr lang="it-IT" sz="2400" u="none" strike="noStrike">
                <a:solidFill>
                  <a:srgbClr val="000000"/>
                </a:solidFill>
              </a:rPr>
              <a:t>del ciclo del passo </a:t>
            </a:r>
            <a:endParaRPr sz="2400">
              <a:solidFill>
                <a:srgbClr val="000000"/>
              </a:solidFill>
            </a:endParaRPr>
          </a:p>
          <a:p>
            <a:pPr indent="-342900" lvl="0" marL="342900" marR="337820" rtl="0" algn="l">
              <a:lnSpc>
                <a:spcPct val="97000"/>
              </a:lnSpc>
              <a:spcBef>
                <a:spcPts val="1295"/>
              </a:spcBef>
              <a:spcAft>
                <a:spcPts val="0"/>
              </a:spcAft>
              <a:buClr>
                <a:srgbClr val="000000"/>
              </a:buClr>
              <a:buSzPct val="40540"/>
              <a:buFont typeface="Arial"/>
              <a:buChar char="•"/>
            </a:pPr>
            <a:r>
              <a:rPr lang="it-IT" sz="2400">
                <a:solidFill>
                  <a:srgbClr val="000000"/>
                </a:solidFill>
              </a:rPr>
              <a:t>R</a:t>
            </a:r>
            <a:r>
              <a:rPr lang="it-IT" sz="2400" u="none" strike="noStrike">
                <a:solidFill>
                  <a:srgbClr val="000000"/>
                </a:solidFill>
              </a:rPr>
              <a:t>appresenta di fatto la durata dell'intervallo del doppio supporto iniziale.</a:t>
            </a:r>
            <a:endParaRPr/>
          </a:p>
          <a:p>
            <a:pPr indent="-342900" lvl="0" marL="342900" marR="337820" rtl="0" algn="l">
              <a:lnSpc>
                <a:spcPct val="97000"/>
              </a:lnSpc>
              <a:spcBef>
                <a:spcPts val="1295"/>
              </a:spcBef>
              <a:spcAft>
                <a:spcPts val="0"/>
              </a:spcAft>
              <a:buClr>
                <a:srgbClr val="000000"/>
              </a:buClr>
              <a:buSzPct val="40540"/>
              <a:buFont typeface="Arial"/>
              <a:buChar char="•"/>
            </a:pPr>
            <a:r>
              <a:rPr lang="it-IT" sz="2400" u="none" strike="noStrike">
                <a:solidFill>
                  <a:srgbClr val="000000"/>
                </a:solidFill>
              </a:rPr>
              <a:t>Questa fase </a:t>
            </a:r>
            <a:r>
              <a:rPr b="1" lang="it-IT" sz="2400" u="none" strike="noStrike">
                <a:solidFill>
                  <a:srgbClr val="000000"/>
                </a:solidFill>
              </a:rPr>
              <a:t>termina al distacco dal suolo del piede controlaterale</a:t>
            </a:r>
            <a:endParaRPr/>
          </a:p>
          <a:p>
            <a:pPr indent="-342900" lvl="0" marL="342900" marR="337820" rtl="0" algn="l">
              <a:lnSpc>
                <a:spcPct val="97000"/>
              </a:lnSpc>
              <a:spcBef>
                <a:spcPts val="1295"/>
              </a:spcBef>
              <a:spcAft>
                <a:spcPts val="0"/>
              </a:spcAft>
              <a:buClr>
                <a:srgbClr val="000000"/>
              </a:buClr>
              <a:buSzPct val="40540"/>
              <a:buFont typeface="Arial"/>
              <a:buChar char="•"/>
            </a:pPr>
            <a:r>
              <a:rPr lang="it-IT" sz="2400" u="none" strike="noStrike">
                <a:solidFill>
                  <a:srgbClr val="000000"/>
                </a:solidFill>
              </a:rPr>
              <a:t>L’ articolazione della </a:t>
            </a:r>
            <a:r>
              <a:rPr b="1" lang="it-IT" sz="2400" u="none" strike="noStrike">
                <a:solidFill>
                  <a:srgbClr val="000000"/>
                </a:solidFill>
              </a:rPr>
              <a:t>caviglia si flette plantarmente, il ginocchio si flette e l’anca inizia ad estendersi</a:t>
            </a:r>
            <a:r>
              <a:rPr lang="it-IT" sz="2400" u="none" strike="noStrike">
                <a:solidFill>
                  <a:srgbClr val="000000"/>
                </a:solidFill>
              </a:rPr>
              <a:t>. </a:t>
            </a:r>
            <a:endParaRPr/>
          </a:p>
          <a:p>
            <a:pPr indent="-342900" lvl="0" marL="342900" marR="337820" rtl="0" algn="l">
              <a:lnSpc>
                <a:spcPct val="97000"/>
              </a:lnSpc>
              <a:spcBef>
                <a:spcPts val="1295"/>
              </a:spcBef>
              <a:spcAft>
                <a:spcPts val="0"/>
              </a:spcAft>
              <a:buClr>
                <a:srgbClr val="000000"/>
              </a:buClr>
              <a:buSzPct val="40540"/>
              <a:buFont typeface="Arial"/>
              <a:buChar char="•"/>
            </a:pPr>
            <a:r>
              <a:rPr lang="it-IT" sz="2400" u="none" strike="noStrike">
                <a:solidFill>
                  <a:srgbClr val="000000"/>
                </a:solidFill>
              </a:rPr>
              <a:t>Questa sotto-fase è particolarmente importante e critica in quanto in essa si registra </a:t>
            </a:r>
            <a:r>
              <a:rPr b="1" lang="it-IT" sz="2400" u="none" strike="noStrike">
                <a:solidFill>
                  <a:srgbClr val="000000"/>
                </a:solidFill>
              </a:rPr>
              <a:t>l'assorbimento del carico</a:t>
            </a:r>
            <a:r>
              <a:rPr b="1" lang="it-IT" sz="2400">
                <a:solidFill>
                  <a:srgbClr val="000000"/>
                </a:solidFill>
              </a:rPr>
              <a:t> e</a:t>
            </a:r>
            <a:r>
              <a:rPr lang="it-IT" sz="2400" u="none" strike="noStrike">
                <a:solidFill>
                  <a:srgbClr val="000000"/>
                </a:solidFill>
              </a:rPr>
              <a:t> la </a:t>
            </a:r>
            <a:r>
              <a:rPr b="1" lang="it-IT" sz="2400" u="none" strike="noStrike">
                <a:solidFill>
                  <a:srgbClr val="000000"/>
                </a:solidFill>
              </a:rPr>
              <a:t>stabilizzazione</a:t>
            </a:r>
            <a:r>
              <a:rPr lang="it-IT" sz="2400" u="none" strike="noStrike">
                <a:solidFill>
                  <a:srgbClr val="000000"/>
                </a:solidFill>
              </a:rPr>
              <a:t> di tutto il sistema locomotorio e si garantisce il mantenimento della progressione</a:t>
            </a:r>
            <a:endParaRPr sz="3600"/>
          </a:p>
        </p:txBody>
      </p:sp>
      <p:pic>
        <p:nvPicPr>
          <p:cNvPr id="208" name="Google Shape;208;p14"/>
          <p:cNvPicPr preferRelativeResize="0"/>
          <p:nvPr/>
        </p:nvPicPr>
        <p:blipFill rotWithShape="1">
          <a:blip r:embed="rId3">
            <a:alphaModFix/>
          </a:blip>
          <a:srcRect b="0" l="0" r="0" t="0"/>
          <a:stretch/>
        </p:blipFill>
        <p:spPr>
          <a:xfrm>
            <a:off x="5705320" y="1823661"/>
            <a:ext cx="6039160" cy="2273417"/>
          </a:xfrm>
          <a:prstGeom prst="rect">
            <a:avLst/>
          </a:prstGeom>
          <a:noFill/>
          <a:ln>
            <a:noFill/>
          </a:ln>
        </p:spPr>
      </p:pic>
      <p:pic>
        <p:nvPicPr>
          <p:cNvPr id="209" name="Google Shape;209;p14"/>
          <p:cNvPicPr preferRelativeResize="0"/>
          <p:nvPr/>
        </p:nvPicPr>
        <p:blipFill rotWithShape="1">
          <a:blip r:embed="rId4">
            <a:alphaModFix/>
          </a:blip>
          <a:srcRect b="0" l="0" r="0" t="0"/>
          <a:stretch/>
        </p:blipFill>
        <p:spPr>
          <a:xfrm>
            <a:off x="6661023" y="4097078"/>
            <a:ext cx="1568578" cy="26060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5"/>
          <p:cNvSpPr txBox="1"/>
          <p:nvPr>
            <p:ph type="title"/>
          </p:nvPr>
        </p:nvSpPr>
        <p:spPr>
          <a:xfrm>
            <a:off x="33452" y="-223024"/>
            <a:ext cx="115108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92D050"/>
              </a:buClr>
              <a:buSzPts val="4400"/>
              <a:buFont typeface="Calibri"/>
              <a:buNone/>
            </a:pPr>
            <a:r>
              <a:rPr b="1" lang="it-IT">
                <a:solidFill>
                  <a:srgbClr val="92D050"/>
                </a:solidFill>
                <a:latin typeface="Calibri"/>
                <a:ea typeface="Calibri"/>
                <a:cs typeface="Calibri"/>
                <a:sym typeface="Calibri"/>
              </a:rPr>
              <a:t>Stance 3/5: Mid stance (Appoggio intermedio)</a:t>
            </a:r>
            <a:endParaRPr/>
          </a:p>
        </p:txBody>
      </p:sp>
      <p:sp>
        <p:nvSpPr>
          <p:cNvPr id="216" name="Google Shape;216;p15"/>
          <p:cNvSpPr txBox="1"/>
          <p:nvPr>
            <p:ph idx="1" type="body"/>
          </p:nvPr>
        </p:nvSpPr>
        <p:spPr>
          <a:xfrm>
            <a:off x="33453" y="971550"/>
            <a:ext cx="6045511" cy="5696878"/>
          </a:xfrm>
          <a:prstGeom prst="rect">
            <a:avLst/>
          </a:prstGeom>
          <a:noFill/>
          <a:ln>
            <a:noFill/>
          </a:ln>
        </p:spPr>
        <p:txBody>
          <a:bodyPr anchorCtr="0" anchor="t" bIns="45700" lIns="91425" spcFirstLastPara="1" rIns="91425" wrap="square" tIns="45700">
            <a:normAutofit/>
          </a:bodyPr>
          <a:lstStyle/>
          <a:p>
            <a:pPr indent="-342900" lvl="0" marL="342900" marR="337820" rtl="0" algn="l">
              <a:lnSpc>
                <a:spcPct val="97000"/>
              </a:lnSpc>
              <a:spcBef>
                <a:spcPts val="0"/>
              </a:spcBef>
              <a:spcAft>
                <a:spcPts val="0"/>
              </a:spcAft>
              <a:buClr>
                <a:srgbClr val="000000"/>
              </a:buClr>
              <a:buSzPts val="900"/>
              <a:buChar char="•"/>
            </a:pPr>
            <a:r>
              <a:rPr lang="it-IT" sz="2400">
                <a:solidFill>
                  <a:srgbClr val="000000"/>
                </a:solidFill>
              </a:rPr>
              <a:t>L</a:t>
            </a:r>
            <a:r>
              <a:rPr lang="it-IT" sz="2400" u="none" strike="noStrike">
                <a:solidFill>
                  <a:srgbClr val="000000"/>
                </a:solidFill>
              </a:rPr>
              <a:t>a terza sotto-fase di </a:t>
            </a:r>
            <a:r>
              <a:rPr b="1" lang="it-IT" sz="2400" u="none" strike="noStrike">
                <a:solidFill>
                  <a:srgbClr val="000000"/>
                </a:solidFill>
              </a:rPr>
              <a:t>appoggio intermedio </a:t>
            </a:r>
            <a:r>
              <a:rPr lang="it-IT" sz="2400" u="none" strike="noStrike">
                <a:solidFill>
                  <a:srgbClr val="000000"/>
                </a:solidFill>
              </a:rPr>
              <a:t>(11-30%) inizia con il </a:t>
            </a:r>
            <a:r>
              <a:rPr b="1" lang="it-IT" sz="2400" u="none" strike="noStrike">
                <a:solidFill>
                  <a:srgbClr val="000000"/>
                </a:solidFill>
              </a:rPr>
              <a:t>distacco dell'arto controlaterale </a:t>
            </a:r>
            <a:r>
              <a:rPr lang="it-IT" sz="2400" u="none" strike="noStrike">
                <a:solidFill>
                  <a:srgbClr val="000000"/>
                </a:solidFill>
              </a:rPr>
              <a:t>e termina nel momento in cui il peso del corpo è allineato con l'avampiede </a:t>
            </a:r>
            <a:endParaRPr/>
          </a:p>
          <a:p>
            <a:pPr indent="-342900" lvl="0" marL="342900" marR="337820" rtl="0" algn="l">
              <a:lnSpc>
                <a:spcPct val="97000"/>
              </a:lnSpc>
              <a:spcBef>
                <a:spcPts val="1295"/>
              </a:spcBef>
              <a:spcAft>
                <a:spcPts val="0"/>
              </a:spcAft>
              <a:buClr>
                <a:srgbClr val="000000"/>
              </a:buClr>
              <a:buSzPts val="900"/>
              <a:buChar char="•"/>
            </a:pPr>
            <a:r>
              <a:rPr lang="it-IT" sz="2400" u="none" strike="noStrike">
                <a:solidFill>
                  <a:srgbClr val="000000"/>
                </a:solidFill>
              </a:rPr>
              <a:t>La </a:t>
            </a:r>
            <a:r>
              <a:rPr b="1" lang="it-IT" sz="2400" u="none" strike="noStrike">
                <a:solidFill>
                  <a:srgbClr val="000000"/>
                </a:solidFill>
              </a:rPr>
              <a:t>caviglia si inizia a flettere dorsalmente, il ginocchio inizia ad estendersi e l’anca continua la sua estensione </a:t>
            </a:r>
            <a:endParaRPr/>
          </a:p>
          <a:p>
            <a:pPr indent="-342900" lvl="0" marL="342900" marR="337820" rtl="0" algn="l">
              <a:lnSpc>
                <a:spcPct val="97000"/>
              </a:lnSpc>
              <a:spcBef>
                <a:spcPts val="1295"/>
              </a:spcBef>
              <a:spcAft>
                <a:spcPts val="0"/>
              </a:spcAft>
              <a:buClr>
                <a:srgbClr val="000000"/>
              </a:buClr>
              <a:buSzPts val="900"/>
              <a:buChar char="•"/>
            </a:pPr>
            <a:r>
              <a:rPr lang="it-IT" sz="2400" u="none" strike="noStrike">
                <a:solidFill>
                  <a:srgbClr val="000000"/>
                </a:solidFill>
              </a:rPr>
              <a:t>In questa fase si garantisce la </a:t>
            </a:r>
            <a:r>
              <a:rPr b="1" lang="it-IT" sz="2400" u="none" strike="noStrike">
                <a:solidFill>
                  <a:srgbClr val="000000"/>
                </a:solidFill>
              </a:rPr>
              <a:t>progressione</a:t>
            </a:r>
            <a:r>
              <a:rPr lang="it-IT" sz="2400" u="none" strike="noStrike">
                <a:solidFill>
                  <a:srgbClr val="000000"/>
                </a:solidFill>
              </a:rPr>
              <a:t> sul piede omolaterale e la </a:t>
            </a:r>
            <a:r>
              <a:rPr b="1" lang="it-IT" sz="2400" u="none" strike="noStrike">
                <a:solidFill>
                  <a:srgbClr val="000000"/>
                </a:solidFill>
              </a:rPr>
              <a:t>stabilizzazione</a:t>
            </a:r>
            <a:r>
              <a:rPr lang="it-IT" sz="2400" u="none" strike="noStrike">
                <a:solidFill>
                  <a:srgbClr val="000000"/>
                </a:solidFill>
              </a:rPr>
              <a:t> del tronco e della testa</a:t>
            </a:r>
            <a:endParaRPr/>
          </a:p>
          <a:p>
            <a:pPr indent="-342900" lvl="0" marL="342900" marR="337820" rtl="0" algn="l">
              <a:lnSpc>
                <a:spcPct val="97000"/>
              </a:lnSpc>
              <a:spcBef>
                <a:spcPts val="1295"/>
              </a:spcBef>
              <a:spcAft>
                <a:spcPts val="0"/>
              </a:spcAft>
              <a:buClr>
                <a:srgbClr val="000000"/>
              </a:buClr>
              <a:buSzPts val="900"/>
              <a:buChar char="•"/>
            </a:pPr>
            <a:r>
              <a:rPr lang="it-IT" sz="2400">
                <a:solidFill>
                  <a:srgbClr val="000000"/>
                </a:solidFill>
              </a:rPr>
              <a:t>Il </a:t>
            </a:r>
            <a:r>
              <a:rPr b="1" lang="it-IT" sz="2400">
                <a:solidFill>
                  <a:srgbClr val="000000"/>
                </a:solidFill>
              </a:rPr>
              <a:t>tallone è ancora in contatto con il suolo</a:t>
            </a:r>
            <a:endParaRPr b="1" sz="2400" u="none" strike="noStrike">
              <a:solidFill>
                <a:srgbClr val="000000"/>
              </a:solidFill>
            </a:endParaRPr>
          </a:p>
          <a:p>
            <a:pPr indent="-285750" lvl="0" marL="342900" marR="337820" rtl="0" algn="just">
              <a:lnSpc>
                <a:spcPct val="97000"/>
              </a:lnSpc>
              <a:spcBef>
                <a:spcPts val="1295"/>
              </a:spcBef>
              <a:spcAft>
                <a:spcPts val="0"/>
              </a:spcAft>
              <a:buClr>
                <a:srgbClr val="000000"/>
              </a:buClr>
              <a:buSzPts val="900"/>
              <a:buFont typeface="Arial"/>
              <a:buNone/>
            </a:pPr>
            <a:r>
              <a:t/>
            </a:r>
            <a:endParaRPr/>
          </a:p>
        </p:txBody>
      </p:sp>
      <p:pic>
        <p:nvPicPr>
          <p:cNvPr id="217" name="Google Shape;217;p15"/>
          <p:cNvPicPr preferRelativeResize="0"/>
          <p:nvPr/>
        </p:nvPicPr>
        <p:blipFill rotWithShape="1">
          <a:blip r:embed="rId3">
            <a:alphaModFix/>
          </a:blip>
          <a:srcRect b="0" l="0" r="0" t="0"/>
          <a:stretch/>
        </p:blipFill>
        <p:spPr>
          <a:xfrm>
            <a:off x="5725004" y="1831775"/>
            <a:ext cx="6045511" cy="2305168"/>
          </a:xfrm>
          <a:prstGeom prst="rect">
            <a:avLst/>
          </a:prstGeom>
          <a:noFill/>
          <a:ln>
            <a:noFill/>
          </a:ln>
        </p:spPr>
      </p:pic>
      <p:pic>
        <p:nvPicPr>
          <p:cNvPr id="218" name="Google Shape;218;p15"/>
          <p:cNvPicPr preferRelativeResize="0"/>
          <p:nvPr/>
        </p:nvPicPr>
        <p:blipFill rotWithShape="1">
          <a:blip r:embed="rId4">
            <a:alphaModFix/>
          </a:blip>
          <a:srcRect b="0" l="0" r="0" t="0"/>
          <a:stretch/>
        </p:blipFill>
        <p:spPr>
          <a:xfrm>
            <a:off x="7859260" y="4248685"/>
            <a:ext cx="1776998" cy="26093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6"/>
          <p:cNvSpPr txBox="1"/>
          <p:nvPr>
            <p:ph type="title"/>
          </p:nvPr>
        </p:nvSpPr>
        <p:spPr>
          <a:xfrm>
            <a:off x="33453" y="-22302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92D050"/>
              </a:buClr>
              <a:buSzPts val="4400"/>
              <a:buFont typeface="Calibri"/>
              <a:buNone/>
            </a:pPr>
            <a:r>
              <a:rPr b="1" lang="it-IT">
                <a:solidFill>
                  <a:srgbClr val="92D050"/>
                </a:solidFill>
                <a:latin typeface="Calibri"/>
                <a:ea typeface="Calibri"/>
                <a:cs typeface="Calibri"/>
                <a:sym typeface="Calibri"/>
              </a:rPr>
              <a:t>Stance 4/5: appoggio terminale</a:t>
            </a:r>
            <a:endParaRPr/>
          </a:p>
        </p:txBody>
      </p:sp>
      <p:sp>
        <p:nvSpPr>
          <p:cNvPr id="224" name="Google Shape;224;p16"/>
          <p:cNvSpPr txBox="1"/>
          <p:nvPr>
            <p:ph idx="1" type="body"/>
          </p:nvPr>
        </p:nvSpPr>
        <p:spPr>
          <a:xfrm>
            <a:off x="33453" y="971550"/>
            <a:ext cx="5921577" cy="5696878"/>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marR="337820" rtl="0" algn="l">
              <a:lnSpc>
                <a:spcPct val="97000"/>
              </a:lnSpc>
              <a:spcBef>
                <a:spcPts val="0"/>
              </a:spcBef>
              <a:spcAft>
                <a:spcPts val="0"/>
              </a:spcAft>
              <a:buClr>
                <a:srgbClr val="000000"/>
              </a:buClr>
              <a:buSzPct val="44117"/>
              <a:buChar char="•"/>
            </a:pPr>
            <a:r>
              <a:rPr lang="it-IT" sz="2400">
                <a:solidFill>
                  <a:srgbClr val="000000"/>
                </a:solidFill>
              </a:rPr>
              <a:t>L</a:t>
            </a:r>
            <a:r>
              <a:rPr lang="it-IT" sz="2400" u="none" strike="noStrike">
                <a:solidFill>
                  <a:srgbClr val="000000"/>
                </a:solidFill>
              </a:rPr>
              <a:t>a fase di appoggio terminale (31-49%) è la sotto-fase con cui si </a:t>
            </a:r>
            <a:r>
              <a:rPr b="1" lang="it-IT" sz="2400" u="none" strike="noStrike">
                <a:solidFill>
                  <a:srgbClr val="000000"/>
                </a:solidFill>
              </a:rPr>
              <a:t>conclude l’ appoggio singolo </a:t>
            </a:r>
            <a:r>
              <a:rPr lang="it-IT" sz="2400" u="none" strike="noStrike">
                <a:solidFill>
                  <a:srgbClr val="000000"/>
                </a:solidFill>
              </a:rPr>
              <a:t>e si assiste al rotolamento dell’ avampiede</a:t>
            </a:r>
            <a:endParaRPr/>
          </a:p>
          <a:p>
            <a:pPr indent="-342900" lvl="0" marL="342900" marR="337820" rtl="0" algn="l">
              <a:lnSpc>
                <a:spcPct val="97000"/>
              </a:lnSpc>
              <a:spcBef>
                <a:spcPts val="1295"/>
              </a:spcBef>
              <a:spcAft>
                <a:spcPts val="0"/>
              </a:spcAft>
              <a:buClr>
                <a:srgbClr val="000000"/>
              </a:buClr>
              <a:buSzPct val="44117"/>
              <a:buChar char="•"/>
            </a:pPr>
            <a:r>
              <a:rPr b="1" lang="it-IT" sz="2400">
                <a:solidFill>
                  <a:srgbClr val="000000"/>
                </a:solidFill>
              </a:rPr>
              <a:t>I</a:t>
            </a:r>
            <a:r>
              <a:rPr b="1" lang="it-IT" sz="2400" u="none" strike="noStrike">
                <a:solidFill>
                  <a:srgbClr val="000000"/>
                </a:solidFill>
              </a:rPr>
              <a:t>nizia con il sollevamento del tallone e termina con il contatto al terreno dell'arto controlaterale </a:t>
            </a:r>
            <a:r>
              <a:rPr lang="it-IT" sz="2400" u="none" strike="noStrike">
                <a:solidFill>
                  <a:srgbClr val="000000"/>
                </a:solidFill>
              </a:rPr>
              <a:t>(che sta terminando la sua fase di oscillazione). </a:t>
            </a:r>
            <a:endParaRPr/>
          </a:p>
          <a:p>
            <a:pPr indent="-342900" lvl="0" marL="342900" marR="337820" rtl="0" algn="l">
              <a:lnSpc>
                <a:spcPct val="97000"/>
              </a:lnSpc>
              <a:spcBef>
                <a:spcPts val="1295"/>
              </a:spcBef>
              <a:spcAft>
                <a:spcPts val="0"/>
              </a:spcAft>
              <a:buClr>
                <a:srgbClr val="000000"/>
              </a:buClr>
              <a:buSzPct val="44117"/>
              <a:buChar char="•"/>
            </a:pPr>
            <a:r>
              <a:rPr lang="it-IT" sz="2400" u="none" strike="noStrike">
                <a:solidFill>
                  <a:srgbClr val="000000"/>
                </a:solidFill>
              </a:rPr>
              <a:t>In questa sotto-fase si garantisce che il corpo progredisca oltre il piede in appoggio. </a:t>
            </a:r>
            <a:endParaRPr/>
          </a:p>
          <a:p>
            <a:pPr indent="-342900" lvl="0" marL="342900" marR="337820" rtl="0" algn="l">
              <a:lnSpc>
                <a:spcPct val="97000"/>
              </a:lnSpc>
              <a:spcBef>
                <a:spcPts val="1295"/>
              </a:spcBef>
              <a:spcAft>
                <a:spcPts val="0"/>
              </a:spcAft>
              <a:buClr>
                <a:srgbClr val="000000"/>
              </a:buClr>
              <a:buSzPct val="44117"/>
              <a:buChar char="•"/>
            </a:pPr>
            <a:r>
              <a:rPr lang="it-IT" sz="2400" u="none" strike="noStrike"/>
              <a:t>La </a:t>
            </a:r>
            <a:r>
              <a:rPr b="1" lang="it-IT" sz="2400" u="none" strike="noStrike"/>
              <a:t>caviglia raggiunge la massima dorsiflessione</a:t>
            </a:r>
            <a:r>
              <a:rPr lang="it-IT" sz="2400" u="none" strike="noStrike"/>
              <a:t>, il </a:t>
            </a:r>
            <a:r>
              <a:rPr b="1" lang="it-IT" sz="2400" u="none" strike="noStrike"/>
              <a:t>ginocchio completa l’estensione iniziando la flessione e l’anca raggiunge il picco di estensione</a:t>
            </a:r>
            <a:r>
              <a:rPr lang="it-IT" sz="2400" u="none" strike="noStrike"/>
              <a:t>. </a:t>
            </a:r>
            <a:endParaRPr sz="2400" u="none" strike="noStrike">
              <a:solidFill>
                <a:srgbClr val="000000"/>
              </a:solidFill>
            </a:endParaRPr>
          </a:p>
          <a:p>
            <a:pPr indent="-342900" lvl="0" marL="342900" marR="337820" rtl="0" algn="l">
              <a:lnSpc>
                <a:spcPct val="97000"/>
              </a:lnSpc>
              <a:spcBef>
                <a:spcPts val="1295"/>
              </a:spcBef>
              <a:spcAft>
                <a:spcPts val="0"/>
              </a:spcAft>
              <a:buClr>
                <a:srgbClr val="000000"/>
              </a:buClr>
              <a:buSzPct val="44117"/>
              <a:buChar char="•"/>
            </a:pPr>
            <a:r>
              <a:rPr lang="it-IT" sz="2400" u="none" strike="noStrike">
                <a:solidFill>
                  <a:srgbClr val="000000"/>
                </a:solidFill>
              </a:rPr>
              <a:t>E’ una fase particolarmente critica e probabilmente la meno stabile in quanto il </a:t>
            </a:r>
            <a:r>
              <a:rPr b="1" lang="it-IT" sz="2400" u="none" strike="noStrike">
                <a:solidFill>
                  <a:srgbClr val="000000"/>
                </a:solidFill>
              </a:rPr>
              <a:t>centro di pressione </a:t>
            </a:r>
            <a:r>
              <a:rPr lang="it-IT" sz="2400" u="none" strike="noStrike">
                <a:solidFill>
                  <a:srgbClr val="000000"/>
                </a:solidFill>
              </a:rPr>
              <a:t>(proiezione del centro di massa sul terreno) </a:t>
            </a:r>
            <a:r>
              <a:rPr b="1" lang="it-IT" sz="2400" u="none" strike="noStrike">
                <a:solidFill>
                  <a:srgbClr val="000000"/>
                </a:solidFill>
              </a:rPr>
              <a:t>oltrepassa anteriormente </a:t>
            </a:r>
            <a:r>
              <a:rPr b="1" lang="it-IT" sz="2400">
                <a:solidFill>
                  <a:srgbClr val="000000"/>
                </a:solidFill>
              </a:rPr>
              <a:t>le dita del piede omolaterale</a:t>
            </a:r>
            <a:endParaRPr b="1" sz="2400" u="none" strike="noStrike">
              <a:solidFill>
                <a:srgbClr val="000000"/>
              </a:solidFill>
            </a:endParaRPr>
          </a:p>
          <a:p>
            <a:pPr indent="-285750" lvl="0" marL="342900" marR="337820" rtl="0" algn="just">
              <a:lnSpc>
                <a:spcPct val="97000"/>
              </a:lnSpc>
              <a:spcBef>
                <a:spcPts val="1295"/>
              </a:spcBef>
              <a:spcAft>
                <a:spcPts val="0"/>
              </a:spcAft>
              <a:buClr>
                <a:srgbClr val="000000"/>
              </a:buClr>
              <a:buSzPct val="37815"/>
              <a:buNone/>
            </a:pPr>
            <a:r>
              <a:t/>
            </a:r>
            <a:endParaRPr/>
          </a:p>
        </p:txBody>
      </p:sp>
      <p:pic>
        <p:nvPicPr>
          <p:cNvPr id="225" name="Google Shape;225;p16"/>
          <p:cNvPicPr preferRelativeResize="0"/>
          <p:nvPr/>
        </p:nvPicPr>
        <p:blipFill rotWithShape="1">
          <a:blip r:embed="rId3">
            <a:alphaModFix/>
          </a:blip>
          <a:srcRect b="0" l="0" r="0" t="0"/>
          <a:stretch/>
        </p:blipFill>
        <p:spPr>
          <a:xfrm>
            <a:off x="5714845" y="1831279"/>
            <a:ext cx="6020109" cy="2349621"/>
          </a:xfrm>
          <a:prstGeom prst="rect">
            <a:avLst/>
          </a:prstGeom>
          <a:noFill/>
          <a:ln>
            <a:noFill/>
          </a:ln>
        </p:spPr>
      </p:pic>
      <p:pic>
        <p:nvPicPr>
          <p:cNvPr id="226" name="Google Shape;226;p16"/>
          <p:cNvPicPr preferRelativeResize="0"/>
          <p:nvPr/>
        </p:nvPicPr>
        <p:blipFill rotWithShape="1">
          <a:blip r:embed="rId4">
            <a:alphaModFix/>
          </a:blip>
          <a:srcRect b="0" l="0" r="0" t="0"/>
          <a:stretch/>
        </p:blipFill>
        <p:spPr>
          <a:xfrm>
            <a:off x="9056114" y="4000944"/>
            <a:ext cx="1738343" cy="284744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7"/>
          <p:cNvSpPr txBox="1"/>
          <p:nvPr>
            <p:ph type="title"/>
          </p:nvPr>
        </p:nvSpPr>
        <p:spPr>
          <a:xfrm>
            <a:off x="33453" y="-22302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92D050"/>
              </a:buClr>
              <a:buSzPts val="4400"/>
              <a:buFont typeface="Calibri"/>
              <a:buNone/>
            </a:pPr>
            <a:r>
              <a:rPr b="1" lang="it-IT">
                <a:solidFill>
                  <a:srgbClr val="92D050"/>
                </a:solidFill>
                <a:latin typeface="Calibri"/>
                <a:ea typeface="Calibri"/>
                <a:cs typeface="Calibri"/>
                <a:sym typeface="Calibri"/>
              </a:rPr>
              <a:t>Stance 5/5: Pre-swing (Toe off)</a:t>
            </a:r>
            <a:endParaRPr/>
          </a:p>
        </p:txBody>
      </p:sp>
      <p:sp>
        <p:nvSpPr>
          <p:cNvPr id="232" name="Google Shape;232;p17"/>
          <p:cNvSpPr txBox="1"/>
          <p:nvPr>
            <p:ph idx="1" type="body"/>
          </p:nvPr>
        </p:nvSpPr>
        <p:spPr>
          <a:xfrm>
            <a:off x="33453" y="971550"/>
            <a:ext cx="5666787" cy="5696878"/>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marR="337820" rtl="0" algn="l">
              <a:lnSpc>
                <a:spcPct val="97000"/>
              </a:lnSpc>
              <a:spcBef>
                <a:spcPts val="0"/>
              </a:spcBef>
              <a:spcAft>
                <a:spcPts val="0"/>
              </a:spcAft>
              <a:buClr>
                <a:srgbClr val="000000"/>
              </a:buClr>
              <a:buSzPct val="40540"/>
              <a:buChar char="•"/>
            </a:pPr>
            <a:r>
              <a:rPr lang="it-IT" sz="2400"/>
              <a:t>La fase di pre-swing (50-60%) chiude la fase di «stance»</a:t>
            </a:r>
            <a:endParaRPr/>
          </a:p>
          <a:p>
            <a:pPr indent="-342900" lvl="0" marL="342900" marR="337820" rtl="0" algn="l">
              <a:lnSpc>
                <a:spcPct val="97000"/>
              </a:lnSpc>
              <a:spcBef>
                <a:spcPts val="1295"/>
              </a:spcBef>
              <a:spcAft>
                <a:spcPts val="0"/>
              </a:spcAft>
              <a:buClr>
                <a:srgbClr val="000000"/>
              </a:buClr>
              <a:buSzPct val="40540"/>
              <a:buChar char="•"/>
            </a:pPr>
            <a:r>
              <a:rPr lang="it-IT" sz="2400"/>
              <a:t>R</a:t>
            </a:r>
            <a:r>
              <a:rPr lang="it-IT" sz="2400" u="none" strike="noStrike"/>
              <a:t>appresentando la </a:t>
            </a:r>
            <a:r>
              <a:rPr b="1" lang="it-IT" sz="2400" u="none" strike="noStrike"/>
              <a:t>fase di doppio supporto terminale</a:t>
            </a:r>
            <a:r>
              <a:rPr lang="it-IT" sz="2400" u="none" strike="noStrike"/>
              <a:t>, </a:t>
            </a:r>
            <a:r>
              <a:rPr b="1" lang="it-IT" sz="2400" u="none" strike="noStrike"/>
              <a:t>inizia dal contatto dell'arto controlaterale e termina con il distacco delle dita omolaterali </a:t>
            </a:r>
            <a:endParaRPr/>
          </a:p>
          <a:p>
            <a:pPr indent="-342900" lvl="0" marL="342900" marR="337820" rtl="0" algn="l">
              <a:lnSpc>
                <a:spcPct val="97000"/>
              </a:lnSpc>
              <a:spcBef>
                <a:spcPts val="1295"/>
              </a:spcBef>
              <a:spcAft>
                <a:spcPts val="0"/>
              </a:spcAft>
              <a:buClr>
                <a:srgbClr val="000000"/>
              </a:buClr>
              <a:buSzPct val="40540"/>
              <a:buChar char="•"/>
            </a:pPr>
            <a:r>
              <a:rPr lang="it-IT" sz="2400" u="none" strike="noStrike"/>
              <a:t>L’arto in pre-swing risponde con un </a:t>
            </a:r>
            <a:r>
              <a:rPr b="1" lang="it-IT" sz="2400" u="none" strike="noStrike"/>
              <a:t>aumento della flessione plantare della caviglia, un aumento della flessione del ginocchio ed una diminuzione  dell’estensione dell’anca</a:t>
            </a:r>
            <a:r>
              <a:rPr lang="it-IT" sz="2400" u="none" strike="noStrike"/>
              <a:t>. L’arto controlaterale si trova nella fase di risposta al carico.</a:t>
            </a:r>
            <a:endParaRPr/>
          </a:p>
          <a:p>
            <a:pPr indent="-342900" lvl="0" marL="342900" marR="337820" rtl="0" algn="l">
              <a:lnSpc>
                <a:spcPct val="97000"/>
              </a:lnSpc>
              <a:spcBef>
                <a:spcPts val="1295"/>
              </a:spcBef>
              <a:spcAft>
                <a:spcPts val="0"/>
              </a:spcAft>
              <a:buClr>
                <a:srgbClr val="000000"/>
              </a:buClr>
              <a:buSzPct val="40540"/>
              <a:buChar char="•"/>
            </a:pPr>
            <a:r>
              <a:rPr lang="it-IT" sz="2400" u="none" strike="noStrike"/>
              <a:t>In questa fase si ha il rapido e definitivo </a:t>
            </a:r>
            <a:r>
              <a:rPr b="1" lang="it-IT" sz="2400" u="none" strike="noStrike"/>
              <a:t>trasferimento</a:t>
            </a:r>
            <a:r>
              <a:rPr lang="it-IT" sz="2400" u="none" strike="noStrike"/>
              <a:t> </a:t>
            </a:r>
            <a:r>
              <a:rPr b="1" lang="it-IT" sz="2400" u="none" strike="noStrike"/>
              <a:t>del</a:t>
            </a:r>
            <a:r>
              <a:rPr lang="it-IT" sz="2400" u="none" strike="noStrike"/>
              <a:t> </a:t>
            </a:r>
            <a:r>
              <a:rPr b="1" lang="it-IT" sz="2400" u="none" strike="noStrike"/>
              <a:t>carico</a:t>
            </a:r>
            <a:r>
              <a:rPr lang="it-IT" sz="2400" u="none" strike="noStrike"/>
              <a:t> dall'arto omolaterale all'arto controlaterale</a:t>
            </a:r>
            <a:endParaRPr/>
          </a:p>
          <a:p>
            <a:pPr indent="-285750" lvl="0" marL="342900" marR="337820" rtl="0" algn="l">
              <a:lnSpc>
                <a:spcPct val="97000"/>
              </a:lnSpc>
              <a:spcBef>
                <a:spcPts val="1295"/>
              </a:spcBef>
              <a:spcAft>
                <a:spcPts val="0"/>
              </a:spcAft>
              <a:buClr>
                <a:srgbClr val="000000"/>
              </a:buClr>
              <a:buSzPct val="34749"/>
              <a:buNone/>
            </a:pPr>
            <a:r>
              <a:t/>
            </a:r>
            <a:endParaRPr/>
          </a:p>
        </p:txBody>
      </p:sp>
      <p:pic>
        <p:nvPicPr>
          <p:cNvPr id="233" name="Google Shape;233;p17"/>
          <p:cNvPicPr preferRelativeResize="0"/>
          <p:nvPr/>
        </p:nvPicPr>
        <p:blipFill rotWithShape="1">
          <a:blip r:embed="rId3">
            <a:alphaModFix/>
          </a:blip>
          <a:srcRect b="0" l="0" r="0" t="0"/>
          <a:stretch/>
        </p:blipFill>
        <p:spPr>
          <a:xfrm>
            <a:off x="5700240" y="1880811"/>
            <a:ext cx="6026460" cy="2273417"/>
          </a:xfrm>
          <a:prstGeom prst="rect">
            <a:avLst/>
          </a:prstGeom>
          <a:noFill/>
          <a:ln>
            <a:noFill/>
          </a:ln>
        </p:spPr>
      </p:pic>
      <p:pic>
        <p:nvPicPr>
          <p:cNvPr id="234" name="Google Shape;234;p17"/>
          <p:cNvPicPr preferRelativeResize="0"/>
          <p:nvPr/>
        </p:nvPicPr>
        <p:blipFill rotWithShape="1">
          <a:blip r:embed="rId4">
            <a:alphaModFix/>
          </a:blip>
          <a:srcRect b="0" l="0" r="0" t="0"/>
          <a:stretch/>
        </p:blipFill>
        <p:spPr>
          <a:xfrm>
            <a:off x="10180103" y="4117779"/>
            <a:ext cx="1631261" cy="27872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8"/>
          <p:cNvSpPr txBox="1"/>
          <p:nvPr>
            <p:ph type="title"/>
          </p:nvPr>
        </p:nvSpPr>
        <p:spPr>
          <a:xfrm>
            <a:off x="33453" y="-22302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Swing 1/3: oscillazione iniziale</a:t>
            </a:r>
            <a:endParaRPr/>
          </a:p>
        </p:txBody>
      </p:sp>
      <p:sp>
        <p:nvSpPr>
          <p:cNvPr id="240" name="Google Shape;240;p18"/>
          <p:cNvSpPr txBox="1"/>
          <p:nvPr>
            <p:ph idx="1" type="body"/>
          </p:nvPr>
        </p:nvSpPr>
        <p:spPr>
          <a:xfrm>
            <a:off x="33453" y="971550"/>
            <a:ext cx="5724580" cy="5696878"/>
          </a:xfrm>
          <a:prstGeom prst="rect">
            <a:avLst/>
          </a:prstGeom>
          <a:noFill/>
          <a:ln>
            <a:noFill/>
          </a:ln>
        </p:spPr>
        <p:txBody>
          <a:bodyPr anchorCtr="0" anchor="t" bIns="45700" lIns="91425" spcFirstLastPara="1" rIns="91425" wrap="square" tIns="45700">
            <a:normAutofit/>
          </a:bodyPr>
          <a:lstStyle/>
          <a:p>
            <a:pPr indent="-342900" lvl="0" marL="342900" marR="337820" rtl="0" algn="l">
              <a:lnSpc>
                <a:spcPct val="97000"/>
              </a:lnSpc>
              <a:spcBef>
                <a:spcPts val="0"/>
              </a:spcBef>
              <a:spcAft>
                <a:spcPts val="0"/>
              </a:spcAft>
              <a:buClr>
                <a:srgbClr val="000000"/>
              </a:buClr>
              <a:buSzPts val="900"/>
              <a:buChar char="•"/>
            </a:pPr>
            <a:r>
              <a:rPr lang="it-IT" sz="2400">
                <a:solidFill>
                  <a:srgbClr val="000000"/>
                </a:solidFill>
              </a:rPr>
              <a:t>La fase di oscillazione iniziale (61-73%) rappresenta il "primo terzo" della fase di oscillazione </a:t>
            </a:r>
            <a:endParaRPr/>
          </a:p>
          <a:p>
            <a:pPr indent="-342900" lvl="0" marL="342900" marR="337820" rtl="0" algn="l">
              <a:lnSpc>
                <a:spcPct val="97000"/>
              </a:lnSpc>
              <a:spcBef>
                <a:spcPts val="1295"/>
              </a:spcBef>
              <a:spcAft>
                <a:spcPts val="0"/>
              </a:spcAft>
              <a:buClr>
                <a:srgbClr val="000000"/>
              </a:buClr>
              <a:buSzPts val="900"/>
              <a:buChar char="•"/>
            </a:pPr>
            <a:r>
              <a:rPr lang="it-IT" sz="2400">
                <a:solidFill>
                  <a:srgbClr val="000000"/>
                </a:solidFill>
              </a:rPr>
              <a:t>Inizia con il distacco dell'arto omolaterale dal suolo e termina quando questo è parallelo all'arto controlaterale in appoggio. </a:t>
            </a:r>
            <a:endParaRPr/>
          </a:p>
          <a:p>
            <a:pPr indent="-342900" lvl="0" marL="342900" marR="337820" rtl="0" algn="l">
              <a:lnSpc>
                <a:spcPct val="97000"/>
              </a:lnSpc>
              <a:spcBef>
                <a:spcPts val="1295"/>
              </a:spcBef>
              <a:spcAft>
                <a:spcPts val="0"/>
              </a:spcAft>
              <a:buClr>
                <a:srgbClr val="000000"/>
              </a:buClr>
              <a:buSzPts val="900"/>
              <a:buChar char="•"/>
            </a:pPr>
            <a:r>
              <a:rPr lang="it-IT" sz="2400">
                <a:solidFill>
                  <a:srgbClr val="000000"/>
                </a:solidFill>
              </a:rPr>
              <a:t>In questa fase si solleva l'arto dal suolo ed inizia la progressione dello stesso in oscillazione. </a:t>
            </a:r>
            <a:r>
              <a:rPr b="1" lang="it-IT" sz="2400">
                <a:solidFill>
                  <a:srgbClr val="000000"/>
                </a:solidFill>
              </a:rPr>
              <a:t>Quando il</a:t>
            </a:r>
            <a:r>
              <a:rPr b="1" lang="it-IT" sz="2400"/>
              <a:t> piede è sollevato, l’arto avanza mediante la flessione dell’anca e l’ accentuata flessione del ginocchio. La caviglia risulta solo parzialmente dorsiflessa. </a:t>
            </a:r>
            <a:endParaRPr b="1" sz="3600"/>
          </a:p>
        </p:txBody>
      </p:sp>
      <p:pic>
        <p:nvPicPr>
          <p:cNvPr id="241" name="Google Shape;241;p18"/>
          <p:cNvPicPr preferRelativeResize="0"/>
          <p:nvPr/>
        </p:nvPicPr>
        <p:blipFill rotWithShape="1">
          <a:blip r:embed="rId3">
            <a:alphaModFix/>
          </a:blip>
          <a:srcRect b="0" l="0" r="0" t="0"/>
          <a:stretch/>
        </p:blipFill>
        <p:spPr>
          <a:xfrm>
            <a:off x="7395209" y="504893"/>
            <a:ext cx="3286371" cy="616353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type="title"/>
          </p:nvPr>
        </p:nvSpPr>
        <p:spPr>
          <a:xfrm>
            <a:off x="33453" y="-22302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Swing 2/3: oscillazione intermedia</a:t>
            </a:r>
            <a:endParaRPr/>
          </a:p>
        </p:txBody>
      </p:sp>
      <p:sp>
        <p:nvSpPr>
          <p:cNvPr id="247" name="Google Shape;247;p19"/>
          <p:cNvSpPr txBox="1"/>
          <p:nvPr>
            <p:ph idx="1" type="body"/>
          </p:nvPr>
        </p:nvSpPr>
        <p:spPr>
          <a:xfrm>
            <a:off x="33453" y="971550"/>
            <a:ext cx="5635827" cy="5696878"/>
          </a:xfrm>
          <a:prstGeom prst="rect">
            <a:avLst/>
          </a:prstGeom>
          <a:noFill/>
          <a:ln>
            <a:noFill/>
          </a:ln>
        </p:spPr>
        <p:txBody>
          <a:bodyPr anchorCtr="0" anchor="t" bIns="45700" lIns="91425" spcFirstLastPara="1" rIns="91425" wrap="square" tIns="45700">
            <a:normAutofit/>
          </a:bodyPr>
          <a:lstStyle/>
          <a:p>
            <a:pPr indent="-228600" lvl="0" marL="228600" marR="337820" rtl="0" algn="l">
              <a:lnSpc>
                <a:spcPct val="97000"/>
              </a:lnSpc>
              <a:spcBef>
                <a:spcPts val="0"/>
              </a:spcBef>
              <a:spcAft>
                <a:spcPts val="0"/>
              </a:spcAft>
              <a:buClr>
                <a:srgbClr val="000000"/>
              </a:buClr>
              <a:buSzPts val="900"/>
              <a:buChar char="•"/>
            </a:pPr>
            <a:r>
              <a:rPr lang="it-IT" sz="2400">
                <a:solidFill>
                  <a:srgbClr val="000000"/>
                </a:solidFill>
              </a:rPr>
              <a:t>R</a:t>
            </a:r>
            <a:r>
              <a:rPr lang="it-IT" sz="2400" u="none" strike="noStrike">
                <a:solidFill>
                  <a:srgbClr val="000000"/>
                </a:solidFill>
              </a:rPr>
              <a:t>appresenta il "secondo terzo" della fase di oscillazione (74-87%) </a:t>
            </a:r>
            <a:endParaRPr sz="2400">
              <a:solidFill>
                <a:srgbClr val="000000"/>
              </a:solidFill>
            </a:endParaRPr>
          </a:p>
          <a:p>
            <a:pPr indent="-228600" lvl="0" marL="228600" marR="337820" rtl="0" algn="l">
              <a:lnSpc>
                <a:spcPct val="97000"/>
              </a:lnSpc>
              <a:spcBef>
                <a:spcPts val="1295"/>
              </a:spcBef>
              <a:spcAft>
                <a:spcPts val="0"/>
              </a:spcAft>
              <a:buClr>
                <a:srgbClr val="000000"/>
              </a:buClr>
              <a:buSzPts val="900"/>
              <a:buChar char="•"/>
            </a:pPr>
            <a:r>
              <a:rPr lang="it-IT" sz="2400">
                <a:solidFill>
                  <a:srgbClr val="000000"/>
                </a:solidFill>
              </a:rPr>
              <a:t>I</a:t>
            </a:r>
            <a:r>
              <a:rPr lang="it-IT" sz="2400" u="none" strike="noStrike">
                <a:solidFill>
                  <a:srgbClr val="000000"/>
                </a:solidFill>
              </a:rPr>
              <a:t>nizia con la fine della fase di oscillazione iniziale e </a:t>
            </a:r>
            <a:r>
              <a:rPr b="1" lang="it-IT" sz="2400" u="none" strike="noStrike">
                <a:solidFill>
                  <a:srgbClr val="000000"/>
                </a:solidFill>
              </a:rPr>
              <a:t>termina quando la tibia diviene verticale con </a:t>
            </a:r>
            <a:r>
              <a:rPr b="1" lang="it-IT" sz="2400">
                <a:solidFill>
                  <a:srgbClr val="000000"/>
                </a:solidFill>
              </a:rPr>
              <a:t>l</a:t>
            </a:r>
            <a:r>
              <a:rPr b="1" lang="it-IT" sz="2400" u="none" strike="noStrike">
                <a:solidFill>
                  <a:srgbClr val="000000"/>
                </a:solidFill>
              </a:rPr>
              <a:t>e articolazioni di anca e ginocchio ugualmente flesse. </a:t>
            </a:r>
            <a:endParaRPr/>
          </a:p>
          <a:p>
            <a:pPr indent="-228600" lvl="0" marL="228600" marR="337820" rtl="0" algn="l">
              <a:lnSpc>
                <a:spcPct val="97000"/>
              </a:lnSpc>
              <a:spcBef>
                <a:spcPts val="1295"/>
              </a:spcBef>
              <a:spcAft>
                <a:spcPts val="0"/>
              </a:spcAft>
              <a:buClr>
                <a:srgbClr val="000000"/>
              </a:buClr>
              <a:buSzPts val="900"/>
              <a:buChar char="•"/>
            </a:pPr>
            <a:r>
              <a:rPr b="1" lang="it-IT" sz="2400"/>
              <a:t>L’anca continua a flettersi, il ginocchio inizia ad estendersi e la caviglia raggiunge la posizione neutra. </a:t>
            </a:r>
            <a:endParaRPr/>
          </a:p>
          <a:p>
            <a:pPr indent="0" lvl="0" marL="0" marR="337820" rtl="0" algn="just">
              <a:lnSpc>
                <a:spcPct val="97000"/>
              </a:lnSpc>
              <a:spcBef>
                <a:spcPts val="1295"/>
              </a:spcBef>
              <a:spcAft>
                <a:spcPts val="0"/>
              </a:spcAft>
              <a:buClr>
                <a:srgbClr val="000000"/>
              </a:buClr>
              <a:buSzPts val="900"/>
              <a:buNone/>
            </a:pPr>
            <a:r>
              <a:t/>
            </a:r>
            <a:endParaRPr/>
          </a:p>
        </p:txBody>
      </p:sp>
      <p:pic>
        <p:nvPicPr>
          <p:cNvPr id="248" name="Google Shape;248;p19"/>
          <p:cNvPicPr preferRelativeResize="0"/>
          <p:nvPr/>
        </p:nvPicPr>
        <p:blipFill rotWithShape="1">
          <a:blip r:embed="rId3">
            <a:alphaModFix/>
          </a:blip>
          <a:srcRect b="0" l="0" r="0" t="0"/>
          <a:stretch/>
        </p:blipFill>
        <p:spPr>
          <a:xfrm>
            <a:off x="7101592" y="626331"/>
            <a:ext cx="3543795" cy="59253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2"/>
          <p:cNvPicPr preferRelativeResize="0"/>
          <p:nvPr/>
        </p:nvPicPr>
        <p:blipFill rotWithShape="1">
          <a:blip r:embed="rId3">
            <a:alphaModFix/>
          </a:blip>
          <a:srcRect b="0" l="0" r="0" t="0"/>
          <a:stretch/>
        </p:blipFill>
        <p:spPr>
          <a:xfrm>
            <a:off x="2557883" y="674370"/>
            <a:ext cx="7685620" cy="49584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50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txBox="1"/>
          <p:nvPr>
            <p:ph type="title"/>
          </p:nvPr>
        </p:nvSpPr>
        <p:spPr>
          <a:xfrm>
            <a:off x="33453" y="-22302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Swing 3/3: oscillazione finale</a:t>
            </a:r>
            <a:endParaRPr/>
          </a:p>
        </p:txBody>
      </p:sp>
      <p:sp>
        <p:nvSpPr>
          <p:cNvPr id="254" name="Google Shape;254;p20"/>
          <p:cNvSpPr txBox="1"/>
          <p:nvPr>
            <p:ph idx="1" type="body"/>
          </p:nvPr>
        </p:nvSpPr>
        <p:spPr>
          <a:xfrm>
            <a:off x="33453" y="971550"/>
            <a:ext cx="5740695" cy="5696878"/>
          </a:xfrm>
          <a:prstGeom prst="rect">
            <a:avLst/>
          </a:prstGeom>
          <a:noFill/>
          <a:ln>
            <a:noFill/>
          </a:ln>
        </p:spPr>
        <p:txBody>
          <a:bodyPr anchorCtr="0" anchor="t" bIns="45700" lIns="91425" spcFirstLastPara="1" rIns="91425" wrap="square" tIns="45700">
            <a:normAutofit/>
          </a:bodyPr>
          <a:lstStyle/>
          <a:p>
            <a:pPr indent="-228600" lvl="0" marL="228600" marR="337820" rtl="0" algn="l">
              <a:lnSpc>
                <a:spcPct val="97000"/>
              </a:lnSpc>
              <a:spcBef>
                <a:spcPts val="0"/>
              </a:spcBef>
              <a:spcAft>
                <a:spcPts val="0"/>
              </a:spcAft>
              <a:buClr>
                <a:srgbClr val="000000"/>
              </a:buClr>
              <a:buSzPts val="900"/>
              <a:buChar char="•"/>
            </a:pPr>
            <a:r>
              <a:rPr lang="it-IT" sz="2400" u="none" strike="noStrike">
                <a:solidFill>
                  <a:srgbClr val="000000"/>
                </a:solidFill>
              </a:rPr>
              <a:t>Porzione terminale della fase di  oscillazione (88-100%), </a:t>
            </a:r>
            <a:r>
              <a:rPr b="1" lang="it-IT" sz="2400" u="none" strike="noStrike">
                <a:solidFill>
                  <a:srgbClr val="000000"/>
                </a:solidFill>
              </a:rPr>
              <a:t>termina con il contatto dell'arto al terreno con la gamba che si trova davanti alla coscia</a:t>
            </a:r>
            <a:r>
              <a:rPr lang="it-IT" sz="2400" u="none" strike="noStrike">
                <a:solidFill>
                  <a:srgbClr val="000000"/>
                </a:solidFill>
              </a:rPr>
              <a:t>. </a:t>
            </a:r>
            <a:endParaRPr/>
          </a:p>
          <a:p>
            <a:pPr indent="-228600" lvl="0" marL="228600" marR="337820" rtl="0" algn="l">
              <a:lnSpc>
                <a:spcPct val="97000"/>
              </a:lnSpc>
              <a:spcBef>
                <a:spcPts val="1295"/>
              </a:spcBef>
              <a:spcAft>
                <a:spcPts val="0"/>
              </a:spcAft>
              <a:buClr>
                <a:srgbClr val="000000"/>
              </a:buClr>
              <a:buSzPts val="900"/>
              <a:buChar char="•"/>
            </a:pPr>
            <a:r>
              <a:rPr b="1" lang="it-IT" sz="2400">
                <a:solidFill>
                  <a:srgbClr val="000000"/>
                </a:solidFill>
              </a:rPr>
              <a:t>I</a:t>
            </a:r>
            <a:r>
              <a:rPr b="1" lang="it-IT" sz="2400" u="none" strike="noStrike">
                <a:solidFill>
                  <a:srgbClr val="000000"/>
                </a:solidFill>
              </a:rPr>
              <a:t>l ginocchio raggiunge la massima estensione e la caviglia rimane qualche grado inferiore alla posizione neutra. </a:t>
            </a:r>
            <a:endParaRPr/>
          </a:p>
          <a:p>
            <a:pPr indent="-228600" lvl="0" marL="228600" marR="337820" rtl="0" algn="l">
              <a:lnSpc>
                <a:spcPct val="97000"/>
              </a:lnSpc>
              <a:spcBef>
                <a:spcPts val="1295"/>
              </a:spcBef>
              <a:spcAft>
                <a:spcPts val="0"/>
              </a:spcAft>
              <a:buClr>
                <a:srgbClr val="000000"/>
              </a:buClr>
              <a:buSzPts val="900"/>
              <a:buChar char="•"/>
            </a:pPr>
            <a:r>
              <a:rPr lang="it-IT" sz="2400" u="none" strike="noStrike">
                <a:solidFill>
                  <a:srgbClr val="000000"/>
                </a:solidFill>
              </a:rPr>
              <a:t>Oltre all'avanzamento dell'arto in questa fase ci si prepara al contatto con il suolo.</a:t>
            </a:r>
            <a:endParaRPr sz="2400" u="none" strike="noStrike">
              <a:solidFill>
                <a:srgbClr val="000000"/>
              </a:solidFill>
            </a:endParaRPr>
          </a:p>
          <a:p>
            <a:pPr indent="-285750" lvl="0" marL="342900" marR="337820" rtl="0" algn="just">
              <a:lnSpc>
                <a:spcPct val="97000"/>
              </a:lnSpc>
              <a:spcBef>
                <a:spcPts val="1295"/>
              </a:spcBef>
              <a:spcAft>
                <a:spcPts val="0"/>
              </a:spcAft>
              <a:buClr>
                <a:srgbClr val="000000"/>
              </a:buClr>
              <a:buSzPts val="900"/>
              <a:buNone/>
            </a:pPr>
            <a:r>
              <a:t/>
            </a:r>
            <a:endParaRPr/>
          </a:p>
        </p:txBody>
      </p:sp>
      <p:pic>
        <p:nvPicPr>
          <p:cNvPr id="255" name="Google Shape;255;p20"/>
          <p:cNvPicPr preferRelativeResize="0"/>
          <p:nvPr/>
        </p:nvPicPr>
        <p:blipFill rotWithShape="1">
          <a:blip r:embed="rId3">
            <a:alphaModFix/>
          </a:blip>
          <a:srcRect b="0" l="0" r="0" t="0"/>
          <a:stretch/>
        </p:blipFill>
        <p:spPr>
          <a:xfrm>
            <a:off x="7574054" y="200050"/>
            <a:ext cx="3238952" cy="646837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1"/>
          <p:cNvSpPr txBox="1"/>
          <p:nvPr>
            <p:ph type="title"/>
          </p:nvPr>
        </p:nvSpPr>
        <p:spPr>
          <a:xfrm>
            <a:off x="33453" y="-22302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VISIONE DI INSIEME</a:t>
            </a:r>
            <a:endParaRPr/>
          </a:p>
        </p:txBody>
      </p:sp>
      <p:pic>
        <p:nvPicPr>
          <p:cNvPr id="261" name="Google Shape;261;p21"/>
          <p:cNvPicPr preferRelativeResize="0"/>
          <p:nvPr/>
        </p:nvPicPr>
        <p:blipFill rotWithShape="1">
          <a:blip r:embed="rId3">
            <a:alphaModFix/>
          </a:blip>
          <a:srcRect b="0" l="0" r="0" t="0"/>
          <a:stretch/>
        </p:blipFill>
        <p:spPr>
          <a:xfrm>
            <a:off x="894272" y="605791"/>
            <a:ext cx="10403456" cy="3863676"/>
          </a:xfrm>
          <a:prstGeom prst="rect">
            <a:avLst/>
          </a:prstGeom>
          <a:noFill/>
          <a:ln>
            <a:noFill/>
          </a:ln>
        </p:spPr>
      </p:pic>
      <p:sp>
        <p:nvSpPr>
          <p:cNvPr id="262" name="Google Shape;262;p21"/>
          <p:cNvSpPr txBox="1"/>
          <p:nvPr/>
        </p:nvSpPr>
        <p:spPr>
          <a:xfrm>
            <a:off x="163110" y="4549676"/>
            <a:ext cx="11865779" cy="23083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2400">
                <a:solidFill>
                  <a:srgbClr val="000000"/>
                </a:solidFill>
                <a:latin typeface="Calibri"/>
                <a:ea typeface="Calibri"/>
                <a:cs typeface="Calibri"/>
                <a:sym typeface="Calibri"/>
              </a:rPr>
              <a:t>Sebbene ogni sotto-fase presenti delle caratteristiche peculiari in termini cinematici, cinetici ed elettromiografici, gli obiettivi principali - comuni a tutte le sottofasi – sono rappresentati dal: </a:t>
            </a:r>
            <a:endParaRPr/>
          </a:p>
          <a:p>
            <a:pPr indent="-457200" lvl="0" marL="457200" marR="0" rtl="0" algn="ctr">
              <a:spcBef>
                <a:spcPts val="0"/>
              </a:spcBef>
              <a:spcAft>
                <a:spcPts val="0"/>
              </a:spcAft>
              <a:buClr>
                <a:srgbClr val="000000"/>
              </a:buClr>
              <a:buSzPts val="2400"/>
              <a:buFont typeface="Calibri"/>
              <a:buAutoNum type="arabicPeriod"/>
            </a:pPr>
            <a:r>
              <a:rPr b="1" lang="it-IT" sz="2400">
                <a:solidFill>
                  <a:srgbClr val="000000"/>
                </a:solidFill>
                <a:latin typeface="Calibri"/>
                <a:ea typeface="Calibri"/>
                <a:cs typeface="Calibri"/>
                <a:sym typeface="Calibri"/>
              </a:rPr>
              <a:t>rendere efficiente il cammino </a:t>
            </a:r>
            <a:endParaRPr/>
          </a:p>
          <a:p>
            <a:pPr indent="-457200" lvl="0" marL="457200" marR="0" rtl="0" algn="ctr">
              <a:spcBef>
                <a:spcPts val="0"/>
              </a:spcBef>
              <a:spcAft>
                <a:spcPts val="0"/>
              </a:spcAft>
              <a:buClr>
                <a:srgbClr val="000000"/>
              </a:buClr>
              <a:buSzPts val="2400"/>
              <a:buFont typeface="Calibri"/>
              <a:buAutoNum type="arabicPeriod"/>
            </a:pPr>
            <a:r>
              <a:rPr b="1" lang="it-IT" sz="2400">
                <a:solidFill>
                  <a:srgbClr val="000000"/>
                </a:solidFill>
                <a:latin typeface="Calibri"/>
                <a:ea typeface="Calibri"/>
                <a:cs typeface="Calibri"/>
                <a:sym typeface="Calibri"/>
              </a:rPr>
              <a:t>garantire la progressione del centro di massa </a:t>
            </a:r>
            <a:endParaRPr/>
          </a:p>
          <a:p>
            <a:pPr indent="0" lvl="0" marL="0" marR="0" rtl="0" algn="ctr">
              <a:spcBef>
                <a:spcPts val="0"/>
              </a:spcBef>
              <a:spcAft>
                <a:spcPts val="0"/>
              </a:spcAft>
              <a:buNone/>
            </a:pPr>
            <a:r>
              <a:rPr lang="it-IT" sz="2400">
                <a:solidFill>
                  <a:srgbClr val="000000"/>
                </a:solidFill>
                <a:latin typeface="Calibri"/>
                <a:ea typeface="Calibri"/>
                <a:cs typeface="Calibri"/>
                <a:sym typeface="Calibri"/>
              </a:rPr>
              <a:t>3. </a:t>
            </a:r>
            <a:r>
              <a:rPr b="1" lang="it-IT" sz="2400">
                <a:solidFill>
                  <a:srgbClr val="000000"/>
                </a:solidFill>
                <a:latin typeface="Calibri"/>
                <a:ea typeface="Calibri"/>
                <a:cs typeface="Calibri"/>
                <a:sym typeface="Calibri"/>
              </a:rPr>
              <a:t>stabilizzare l'intero sistema</a:t>
            </a:r>
            <a:endParaRPr b="1" sz="24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descr="La cinematica dell'articolazione tibio-tarsica" id="268" name="Google Shape;268;p22"/>
          <p:cNvPicPr preferRelativeResize="0"/>
          <p:nvPr/>
        </p:nvPicPr>
        <p:blipFill rotWithShape="1">
          <a:blip r:embed="rId3">
            <a:alphaModFix/>
          </a:blip>
          <a:srcRect b="0" l="0" r="0" t="0"/>
          <a:stretch/>
        </p:blipFill>
        <p:spPr>
          <a:xfrm>
            <a:off x="33453" y="4748626"/>
            <a:ext cx="4100398" cy="2022153"/>
          </a:xfrm>
          <a:prstGeom prst="rect">
            <a:avLst/>
          </a:prstGeom>
          <a:noFill/>
          <a:ln>
            <a:noFill/>
          </a:ln>
        </p:spPr>
      </p:pic>
      <p:sp>
        <p:nvSpPr>
          <p:cNvPr id="269" name="Google Shape;269;p22"/>
          <p:cNvSpPr txBox="1"/>
          <p:nvPr>
            <p:ph type="title"/>
          </p:nvPr>
        </p:nvSpPr>
        <p:spPr>
          <a:xfrm>
            <a:off x="33453" y="-22302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Articolazione tibio-tarsica</a:t>
            </a:r>
            <a:endParaRPr/>
          </a:p>
        </p:txBody>
      </p:sp>
      <p:pic>
        <p:nvPicPr>
          <p:cNvPr descr="VALUTAZIONE DELLA BIOMECCANICA E DELLA CINEMATICA DELL'ARTICOLAZIONE DELLA  CAVIGLIA CON PARTICOLARE RIGUARDO AI LEGAMENTI" id="270" name="Google Shape;270;p22"/>
          <p:cNvPicPr preferRelativeResize="0"/>
          <p:nvPr/>
        </p:nvPicPr>
        <p:blipFill rotWithShape="1">
          <a:blip r:embed="rId4">
            <a:alphaModFix/>
          </a:blip>
          <a:srcRect b="0" l="0" r="0" t="0"/>
          <a:stretch/>
        </p:blipFill>
        <p:spPr>
          <a:xfrm>
            <a:off x="1" y="837524"/>
            <a:ext cx="2786886" cy="2294683"/>
          </a:xfrm>
          <a:prstGeom prst="rect">
            <a:avLst/>
          </a:prstGeom>
          <a:noFill/>
          <a:ln>
            <a:noFill/>
          </a:ln>
        </p:spPr>
      </p:pic>
      <p:pic>
        <p:nvPicPr>
          <p:cNvPr descr="Anatomia della caviglia - Massimo Drommi" id="271" name="Google Shape;271;p22"/>
          <p:cNvPicPr preferRelativeResize="0"/>
          <p:nvPr/>
        </p:nvPicPr>
        <p:blipFill rotWithShape="1">
          <a:blip r:embed="rId5">
            <a:alphaModFix/>
          </a:blip>
          <a:srcRect b="0" l="0" r="0" t="0"/>
          <a:stretch/>
        </p:blipFill>
        <p:spPr>
          <a:xfrm>
            <a:off x="231940" y="3000208"/>
            <a:ext cx="937260" cy="1765711"/>
          </a:xfrm>
          <a:prstGeom prst="rect">
            <a:avLst/>
          </a:prstGeom>
          <a:noFill/>
          <a:ln>
            <a:noFill/>
          </a:ln>
        </p:spPr>
      </p:pic>
      <p:pic>
        <p:nvPicPr>
          <p:cNvPr descr="DISTORSIONI DI CAVIGLIA | Studio Terzi Fisioterapia" id="272" name="Google Shape;272;p22"/>
          <p:cNvPicPr preferRelativeResize="0"/>
          <p:nvPr/>
        </p:nvPicPr>
        <p:blipFill rotWithShape="1">
          <a:blip r:embed="rId6">
            <a:alphaModFix/>
          </a:blip>
          <a:srcRect b="0" l="0" r="0" t="0"/>
          <a:stretch/>
        </p:blipFill>
        <p:spPr>
          <a:xfrm>
            <a:off x="1509184" y="3088138"/>
            <a:ext cx="2536618" cy="1589852"/>
          </a:xfrm>
          <a:prstGeom prst="rect">
            <a:avLst/>
          </a:prstGeom>
          <a:noFill/>
          <a:ln>
            <a:noFill/>
          </a:ln>
        </p:spPr>
      </p:pic>
      <p:sp>
        <p:nvSpPr>
          <p:cNvPr id="273" name="Google Shape;273;p22"/>
          <p:cNvSpPr txBox="1"/>
          <p:nvPr/>
        </p:nvSpPr>
        <p:spPr>
          <a:xfrm>
            <a:off x="3082927" y="705792"/>
            <a:ext cx="5326380"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000">
                <a:solidFill>
                  <a:srgbClr val="000000"/>
                </a:solidFill>
                <a:latin typeface="Calibri"/>
                <a:ea typeface="Calibri"/>
                <a:cs typeface="Calibri"/>
                <a:sym typeface="Calibri"/>
              </a:rPr>
              <a:t>La caviglia (o tibiotarsica) è un'articolazione molto complessa ed è costituita superiormente dalla tibia e perone e inferiormente dall’ astragalo. Le superfici articolari delle ossa della gamba, ovvero tibia e perone, formano un incastro a mortaio per l’ astragalo</a:t>
            </a:r>
            <a:r>
              <a:rPr baseline="30000" lang="it-IT" sz="2000">
                <a:solidFill>
                  <a:srgbClr val="000000"/>
                </a:solidFill>
                <a:latin typeface="Calibri"/>
                <a:ea typeface="Calibri"/>
                <a:cs typeface="Calibri"/>
                <a:sym typeface="Calibri"/>
              </a:rPr>
              <a:t>1</a:t>
            </a:r>
            <a:r>
              <a:rPr lang="it-IT" sz="2000">
                <a:solidFill>
                  <a:srgbClr val="000000"/>
                </a:solidFill>
                <a:latin typeface="Calibri"/>
                <a:ea typeface="Calibri"/>
                <a:cs typeface="Calibri"/>
                <a:sym typeface="Calibri"/>
              </a:rPr>
              <a:t>. L’ </a:t>
            </a:r>
            <a:r>
              <a:rPr b="1" lang="it-IT" sz="2000">
                <a:solidFill>
                  <a:srgbClr val="000000"/>
                </a:solidFill>
                <a:latin typeface="Calibri"/>
                <a:ea typeface="Calibri"/>
                <a:cs typeface="Calibri"/>
                <a:sym typeface="Calibri"/>
              </a:rPr>
              <a:t>unico movimento che consente articolazione tibio-tarsica è la flessione plantare e dorsale</a:t>
            </a:r>
            <a:endParaRPr sz="2000">
              <a:solidFill>
                <a:schemeClr val="dk1"/>
              </a:solidFill>
              <a:latin typeface="Calibri"/>
              <a:ea typeface="Calibri"/>
              <a:cs typeface="Calibri"/>
              <a:sym typeface="Calibri"/>
            </a:endParaRPr>
          </a:p>
        </p:txBody>
      </p:sp>
      <p:pic>
        <p:nvPicPr>
          <p:cNvPr descr="Caviglia: Anatomia e Biomeccanica | La Scienza in palestra" id="274" name="Google Shape;274;p22"/>
          <p:cNvPicPr preferRelativeResize="0"/>
          <p:nvPr/>
        </p:nvPicPr>
        <p:blipFill rotWithShape="1">
          <a:blip r:embed="rId7">
            <a:alphaModFix/>
          </a:blip>
          <a:srcRect b="0" l="0" r="0" t="0"/>
          <a:stretch/>
        </p:blipFill>
        <p:spPr>
          <a:xfrm>
            <a:off x="8058150" y="1"/>
            <a:ext cx="4133850" cy="3429000"/>
          </a:xfrm>
          <a:prstGeom prst="rect">
            <a:avLst/>
          </a:prstGeom>
          <a:noFill/>
          <a:ln>
            <a:noFill/>
          </a:ln>
        </p:spPr>
      </p:pic>
      <p:sp>
        <p:nvSpPr>
          <p:cNvPr id="275" name="Google Shape;275;p22"/>
          <p:cNvSpPr txBox="1"/>
          <p:nvPr/>
        </p:nvSpPr>
        <p:spPr>
          <a:xfrm>
            <a:off x="4332339" y="3992572"/>
            <a:ext cx="7859662"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000">
                <a:solidFill>
                  <a:srgbClr val="000000"/>
                </a:solidFill>
                <a:latin typeface="Calibri"/>
                <a:ea typeface="Calibri"/>
                <a:cs typeface="Calibri"/>
                <a:sym typeface="Calibri"/>
              </a:rPr>
              <a:t>I movimenti che pertanto si realizzano attorno a 3 assi principali</a:t>
            </a:r>
            <a:r>
              <a:rPr baseline="30000" lang="it-IT" sz="2000">
                <a:solidFill>
                  <a:srgbClr val="000000"/>
                </a:solidFill>
                <a:latin typeface="Calibri"/>
                <a:ea typeface="Calibri"/>
                <a:cs typeface="Calibri"/>
                <a:sym typeface="Calibri"/>
              </a:rPr>
              <a:t>2</a:t>
            </a:r>
            <a:r>
              <a:rPr lang="it-IT" sz="2000">
                <a:solidFill>
                  <a:srgbClr val="000000"/>
                </a:solidFill>
                <a:latin typeface="Calibri"/>
                <a:ea typeface="Calibri"/>
                <a:cs typeface="Calibri"/>
                <a:sym typeface="Calibri"/>
              </a:rPr>
              <a:t>:</a:t>
            </a:r>
            <a:endParaRPr/>
          </a:p>
          <a:p>
            <a:pPr indent="0" lvl="0" marL="0" marR="0" rtl="0" algn="l">
              <a:spcBef>
                <a:spcPts val="0"/>
              </a:spcBef>
              <a:spcAft>
                <a:spcPts val="0"/>
              </a:spcAft>
              <a:buNone/>
            </a:pPr>
            <a:r>
              <a:rPr lang="it-IT" sz="2000">
                <a:solidFill>
                  <a:srgbClr val="000000"/>
                </a:solidFill>
                <a:latin typeface="Calibri"/>
                <a:ea typeface="Calibri"/>
                <a:cs typeface="Calibri"/>
                <a:sym typeface="Calibri"/>
              </a:rPr>
              <a:t>1) </a:t>
            </a:r>
            <a:r>
              <a:rPr b="1" lang="it-IT" sz="2000">
                <a:solidFill>
                  <a:srgbClr val="000000"/>
                </a:solidFill>
                <a:latin typeface="Calibri"/>
                <a:ea typeface="Calibri"/>
                <a:cs typeface="Calibri"/>
                <a:sym typeface="Calibri"/>
              </a:rPr>
              <a:t>Asse sagittale:</a:t>
            </a:r>
            <a:r>
              <a:rPr lang="it-IT" sz="2000">
                <a:solidFill>
                  <a:srgbClr val="000000"/>
                </a:solidFill>
                <a:latin typeface="Calibri"/>
                <a:ea typeface="Calibri"/>
                <a:cs typeface="Calibri"/>
                <a:sym typeface="Calibri"/>
              </a:rPr>
              <a:t> flessione 20°-30° (o flessione dorsale, avvicina il dorso del piede alla faccia anteriore della gamba) e flessione plantare 30°-50°  (allontana il dorso del piede dalla faccia anteriore della gamba).</a:t>
            </a:r>
            <a:endParaRPr/>
          </a:p>
          <a:p>
            <a:pPr indent="0" lvl="0" marL="0" marR="0" rtl="0" algn="l">
              <a:spcBef>
                <a:spcPts val="0"/>
              </a:spcBef>
              <a:spcAft>
                <a:spcPts val="0"/>
              </a:spcAft>
              <a:buNone/>
            </a:pPr>
            <a:r>
              <a:rPr lang="it-IT" sz="2000">
                <a:solidFill>
                  <a:srgbClr val="000000"/>
                </a:solidFill>
                <a:latin typeface="Calibri"/>
                <a:ea typeface="Calibri"/>
                <a:cs typeface="Calibri"/>
                <a:sym typeface="Calibri"/>
              </a:rPr>
              <a:t>2) </a:t>
            </a:r>
            <a:r>
              <a:rPr b="1" lang="it-IT" sz="2000">
                <a:solidFill>
                  <a:srgbClr val="000000"/>
                </a:solidFill>
                <a:latin typeface="Calibri"/>
                <a:ea typeface="Calibri"/>
                <a:cs typeface="Calibri"/>
                <a:sym typeface="Calibri"/>
              </a:rPr>
              <a:t>Asse longitudinale della gamba</a:t>
            </a:r>
            <a:r>
              <a:rPr lang="it-IT" sz="2000">
                <a:solidFill>
                  <a:srgbClr val="000000"/>
                </a:solidFill>
                <a:latin typeface="Calibri"/>
                <a:ea typeface="Calibri"/>
                <a:cs typeface="Calibri"/>
                <a:sym typeface="Calibri"/>
              </a:rPr>
              <a:t>: abduzione (la punta del piede si porte lateralmente) e adduzione</a:t>
            </a:r>
            <a:r>
              <a:rPr baseline="30000" lang="it-IT" sz="2000">
                <a:solidFill>
                  <a:srgbClr val="000000"/>
                </a:solidFill>
                <a:latin typeface="Calibri"/>
                <a:ea typeface="Calibri"/>
                <a:cs typeface="Calibri"/>
                <a:sym typeface="Calibri"/>
              </a:rPr>
              <a:t>3</a:t>
            </a:r>
            <a:r>
              <a:rPr lang="it-IT" sz="2000">
                <a:solidFill>
                  <a:srgbClr val="000000"/>
                </a:solidFill>
                <a:latin typeface="Calibri"/>
                <a:ea typeface="Calibri"/>
                <a:cs typeface="Calibri"/>
                <a:sym typeface="Calibri"/>
              </a:rPr>
              <a:t> (la punta del piede si porta medialmente). Questi movimenti sono effettuati in collaborazione con la rotazione del ginocchio.</a:t>
            </a:r>
            <a:endParaRPr/>
          </a:p>
          <a:p>
            <a:pPr indent="0" lvl="0" marL="0" marR="0" rtl="0" algn="l">
              <a:spcBef>
                <a:spcPts val="0"/>
              </a:spcBef>
              <a:spcAft>
                <a:spcPts val="0"/>
              </a:spcAft>
              <a:buNone/>
            </a:pPr>
            <a:r>
              <a:rPr lang="it-IT" sz="2000">
                <a:solidFill>
                  <a:srgbClr val="000000"/>
                </a:solidFill>
                <a:latin typeface="Calibri"/>
                <a:ea typeface="Calibri"/>
                <a:cs typeface="Calibri"/>
                <a:sym typeface="Calibri"/>
              </a:rPr>
              <a:t>3) </a:t>
            </a:r>
            <a:r>
              <a:rPr b="1" lang="it-IT" sz="2000">
                <a:solidFill>
                  <a:srgbClr val="000000"/>
                </a:solidFill>
                <a:latin typeface="Calibri"/>
                <a:ea typeface="Calibri"/>
                <a:cs typeface="Calibri"/>
                <a:sym typeface="Calibri"/>
              </a:rPr>
              <a:t>Asse longitudinale del piede</a:t>
            </a:r>
            <a:r>
              <a:rPr lang="it-IT" sz="2000">
                <a:solidFill>
                  <a:srgbClr val="000000"/>
                </a:solidFill>
                <a:latin typeface="Calibri"/>
                <a:ea typeface="Calibri"/>
                <a:cs typeface="Calibri"/>
                <a:sym typeface="Calibri"/>
              </a:rPr>
              <a:t>: supinazione e pronazione</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22"/>
          <p:cNvSpPr txBox="1"/>
          <p:nvPr/>
        </p:nvSpPr>
        <p:spPr>
          <a:xfrm>
            <a:off x="4133851" y="3371850"/>
            <a:ext cx="805814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000">
                <a:solidFill>
                  <a:srgbClr val="000000"/>
                </a:solidFill>
                <a:latin typeface="Calibri"/>
                <a:ea typeface="Calibri"/>
                <a:cs typeface="Calibri"/>
                <a:sym typeface="Calibri"/>
              </a:rPr>
              <a:t>🡪 tuttavia, insieme alle altre articolazioni del retro-piede si realizza una sola articolazione con tre gradi di libertà</a:t>
            </a:r>
            <a:endParaRPr b="1" sz="20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3"/>
          <p:cNvSpPr txBox="1"/>
          <p:nvPr>
            <p:ph type="title"/>
          </p:nvPr>
        </p:nvSpPr>
        <p:spPr>
          <a:xfrm>
            <a:off x="33453" y="-37161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Flessione plantare e dorsale della caviglia </a:t>
            </a:r>
            <a:endParaRPr/>
          </a:p>
        </p:txBody>
      </p:sp>
      <p:sp>
        <p:nvSpPr>
          <p:cNvPr id="282" name="Google Shape;282;p23"/>
          <p:cNvSpPr txBox="1"/>
          <p:nvPr/>
        </p:nvSpPr>
        <p:spPr>
          <a:xfrm>
            <a:off x="33454" y="480596"/>
            <a:ext cx="9922078" cy="6879832"/>
          </a:xfrm>
          <a:prstGeom prst="rect">
            <a:avLst/>
          </a:prstGeom>
          <a:noFill/>
          <a:ln>
            <a:noFill/>
          </a:ln>
        </p:spPr>
        <p:txBody>
          <a:bodyPr anchorCtr="0" anchor="t" bIns="45700" lIns="91425" spcFirstLastPara="1" rIns="91425" wrap="square" tIns="45700">
            <a:spAutoFit/>
          </a:bodyPr>
          <a:lstStyle/>
          <a:p>
            <a:pPr indent="0" lvl="0" marL="0" marR="1502410" rtl="0" algn="just">
              <a:lnSpc>
                <a:spcPct val="90000"/>
              </a:lnSpc>
              <a:spcBef>
                <a:spcPts val="0"/>
              </a:spcBef>
              <a:spcAft>
                <a:spcPts val="0"/>
              </a:spcAft>
              <a:buNone/>
            </a:pPr>
            <a:r>
              <a:rPr lang="it-IT" sz="2400">
                <a:solidFill>
                  <a:srgbClr val="000000"/>
                </a:solidFill>
                <a:latin typeface="Calibri"/>
                <a:ea typeface="Calibri"/>
                <a:cs typeface="Calibri"/>
                <a:sym typeface="Calibri"/>
              </a:rPr>
              <a:t>I muscoli che agiscono sull’ articolazione della caviglia contribuiscono alla determinazione di un </a:t>
            </a:r>
            <a:r>
              <a:rPr b="1" lang="it-IT" sz="2400">
                <a:solidFill>
                  <a:srgbClr val="000000"/>
                </a:solidFill>
                <a:latin typeface="Calibri"/>
                <a:ea typeface="Calibri"/>
                <a:cs typeface="Calibri"/>
                <a:sym typeface="Calibri"/>
              </a:rPr>
              <a:t>caratteristico profilo di escursione articolare</a:t>
            </a:r>
            <a:r>
              <a:rPr lang="it-IT" sz="2400">
                <a:solidFill>
                  <a:srgbClr val="000000"/>
                </a:solidFill>
                <a:latin typeface="Calibri"/>
                <a:ea typeface="Calibri"/>
                <a:cs typeface="Calibri"/>
                <a:sym typeface="Calibri"/>
              </a:rPr>
              <a:t> (sul piano sagittale) di flessione plantare e dorsale con una escursione di movimento di </a:t>
            </a:r>
            <a:r>
              <a:rPr b="1" lang="it-IT" sz="2400">
                <a:solidFill>
                  <a:srgbClr val="000000"/>
                </a:solidFill>
                <a:latin typeface="Calibri"/>
                <a:ea typeface="Calibri"/>
                <a:cs typeface="Calibri"/>
                <a:sym typeface="Calibri"/>
              </a:rPr>
              <a:t>circa 30 gradi</a:t>
            </a:r>
            <a:r>
              <a:rPr lang="it-IT" sz="2400">
                <a:solidFill>
                  <a:srgbClr val="000000"/>
                </a:solidFill>
                <a:latin typeface="Calibri"/>
                <a:ea typeface="Calibri"/>
                <a:cs typeface="Calibri"/>
                <a:sym typeface="Calibri"/>
              </a:rPr>
              <a:t>. Nello specifico, è possibile analizzare </a:t>
            </a:r>
            <a:endParaRPr/>
          </a:p>
          <a:p>
            <a:pPr indent="0" lvl="0" marL="0" marR="1502410" rtl="0" algn="just">
              <a:lnSpc>
                <a:spcPct val="90000"/>
              </a:lnSpc>
              <a:spcBef>
                <a:spcPts val="245"/>
              </a:spcBef>
              <a:spcAft>
                <a:spcPts val="0"/>
              </a:spcAft>
              <a:buNone/>
            </a:pPr>
            <a:r>
              <a:rPr b="1" lang="it-IT" sz="2400">
                <a:solidFill>
                  <a:srgbClr val="000000"/>
                </a:solidFill>
                <a:latin typeface="Calibri"/>
                <a:ea typeface="Calibri"/>
                <a:cs typeface="Calibri"/>
                <a:sym typeface="Calibri"/>
              </a:rPr>
              <a:t>A. </a:t>
            </a:r>
            <a:r>
              <a:rPr b="1" lang="it-IT" sz="2400">
                <a:solidFill>
                  <a:srgbClr val="C00000"/>
                </a:solidFill>
                <a:latin typeface="Calibri"/>
                <a:ea typeface="Calibri"/>
                <a:cs typeface="Calibri"/>
                <a:sym typeface="Calibri"/>
              </a:rPr>
              <a:t>Due flessioni plantari:</a:t>
            </a:r>
            <a:endParaRPr/>
          </a:p>
          <a:p>
            <a:pPr indent="-342900" lvl="0" marL="342900" marR="1507490" rtl="0" algn="just">
              <a:lnSpc>
                <a:spcPct val="90000"/>
              </a:lnSpc>
              <a:spcBef>
                <a:spcPts val="0"/>
              </a:spcBef>
              <a:spcAft>
                <a:spcPts val="0"/>
              </a:spcAft>
              <a:buClr>
                <a:srgbClr val="000000"/>
              </a:buClr>
              <a:buSzPts val="1000"/>
              <a:buFont typeface="Arial"/>
              <a:buChar char="•"/>
            </a:pPr>
            <a:r>
              <a:rPr lang="it-IT" sz="2400" u="none" strike="noStrike">
                <a:solidFill>
                  <a:srgbClr val="000000"/>
                </a:solidFill>
                <a:latin typeface="Calibri"/>
                <a:ea typeface="Calibri"/>
                <a:cs typeface="Calibri"/>
                <a:sym typeface="Calibri"/>
              </a:rPr>
              <a:t>la prima avviene nella </a:t>
            </a:r>
            <a:r>
              <a:rPr b="1" lang="it-IT" sz="2400" u="none" strike="noStrike">
                <a:solidFill>
                  <a:srgbClr val="000000"/>
                </a:solidFill>
                <a:latin typeface="Calibri"/>
                <a:ea typeface="Calibri"/>
                <a:cs typeface="Calibri"/>
                <a:sym typeface="Calibri"/>
              </a:rPr>
              <a:t>sotto-fase di doppio supporto iniziale </a:t>
            </a:r>
            <a:r>
              <a:rPr lang="it-IT" sz="2400" u="none" strike="noStrike">
                <a:solidFill>
                  <a:srgbClr val="000000"/>
                </a:solidFill>
                <a:latin typeface="Calibri"/>
                <a:ea typeface="Calibri"/>
                <a:cs typeface="Calibri"/>
                <a:sym typeface="Calibri"/>
              </a:rPr>
              <a:t>in cui si ha l'accettazione del carico con il piede che tende a cadere rapidamente sul terreno;</a:t>
            </a:r>
            <a:endParaRPr/>
          </a:p>
          <a:p>
            <a:pPr indent="-342900" lvl="0" marL="342900" marR="1507490" rtl="0" algn="just">
              <a:lnSpc>
                <a:spcPct val="90000"/>
              </a:lnSpc>
              <a:spcBef>
                <a:spcPts val="155"/>
              </a:spcBef>
              <a:spcAft>
                <a:spcPts val="0"/>
              </a:spcAft>
              <a:buClr>
                <a:srgbClr val="000000"/>
              </a:buClr>
              <a:buSzPts val="1000"/>
              <a:buFont typeface="Arial"/>
              <a:buChar char="•"/>
            </a:pPr>
            <a:r>
              <a:rPr lang="it-IT" sz="2400" u="none" strike="noStrike">
                <a:solidFill>
                  <a:srgbClr val="000000"/>
                </a:solidFill>
                <a:latin typeface="Calibri"/>
                <a:ea typeface="Calibri"/>
                <a:cs typeface="Calibri"/>
                <a:sym typeface="Calibri"/>
              </a:rPr>
              <a:t>la seconda avviene </a:t>
            </a:r>
            <a:r>
              <a:rPr b="1" lang="it-IT" sz="2400" u="none" strike="noStrike">
                <a:solidFill>
                  <a:srgbClr val="000000"/>
                </a:solidFill>
                <a:latin typeface="Calibri"/>
                <a:ea typeface="Calibri"/>
                <a:cs typeface="Calibri"/>
                <a:sym typeface="Calibri"/>
              </a:rPr>
              <a:t>nella sotto-fase di doppio supporto terminale</a:t>
            </a:r>
            <a:r>
              <a:rPr lang="it-IT" sz="2400" u="none" strike="noStrike">
                <a:solidFill>
                  <a:srgbClr val="000000"/>
                </a:solidFill>
                <a:latin typeface="Calibri"/>
                <a:ea typeface="Calibri"/>
                <a:cs typeface="Calibri"/>
                <a:sym typeface="Calibri"/>
              </a:rPr>
              <a:t>, nel momento in cui l'arto si prepara al distacco</a:t>
            </a:r>
            <a:endParaRPr/>
          </a:p>
          <a:p>
            <a:pPr indent="0" lvl="0" marL="0" marR="1507490" rtl="0" algn="just">
              <a:lnSpc>
                <a:spcPct val="90000"/>
              </a:lnSpc>
              <a:spcBef>
                <a:spcPts val="195"/>
              </a:spcBef>
              <a:spcAft>
                <a:spcPts val="0"/>
              </a:spcAft>
              <a:buNone/>
            </a:pPr>
            <a:r>
              <a:rPr b="1" lang="it-IT" sz="2400">
                <a:solidFill>
                  <a:srgbClr val="000000"/>
                </a:solidFill>
                <a:latin typeface="Calibri"/>
                <a:ea typeface="Calibri"/>
                <a:cs typeface="Calibri"/>
                <a:sym typeface="Calibri"/>
              </a:rPr>
              <a:t>B. </a:t>
            </a:r>
            <a:r>
              <a:rPr b="1" lang="it-IT" sz="2400">
                <a:solidFill>
                  <a:srgbClr val="C00000"/>
                </a:solidFill>
                <a:latin typeface="Calibri"/>
                <a:ea typeface="Calibri"/>
                <a:cs typeface="Calibri"/>
                <a:sym typeface="Calibri"/>
              </a:rPr>
              <a:t>D</a:t>
            </a:r>
            <a:r>
              <a:rPr b="1" lang="it-IT" sz="2400" u="none" strike="noStrike">
                <a:solidFill>
                  <a:srgbClr val="C00000"/>
                </a:solidFill>
                <a:latin typeface="Calibri"/>
                <a:ea typeface="Calibri"/>
                <a:cs typeface="Calibri"/>
                <a:sym typeface="Calibri"/>
              </a:rPr>
              <a:t>ue flessioni dorsali:</a:t>
            </a:r>
            <a:endParaRPr b="1" sz="2400" u="none" strike="noStrike">
              <a:solidFill>
                <a:srgbClr val="C00000"/>
              </a:solidFill>
              <a:latin typeface="Calibri"/>
              <a:ea typeface="Calibri"/>
              <a:cs typeface="Calibri"/>
              <a:sym typeface="Calibri"/>
            </a:endParaRPr>
          </a:p>
          <a:p>
            <a:pPr indent="-342900" lvl="0" marL="342900" marR="1507490" rtl="0" algn="just">
              <a:lnSpc>
                <a:spcPct val="90000"/>
              </a:lnSpc>
              <a:spcBef>
                <a:spcPts val="195"/>
              </a:spcBef>
              <a:spcAft>
                <a:spcPts val="0"/>
              </a:spcAft>
              <a:buClr>
                <a:srgbClr val="000000"/>
              </a:buClr>
              <a:buSzPts val="1000"/>
              <a:buFont typeface="Arial"/>
              <a:buChar char="•"/>
            </a:pPr>
            <a:r>
              <a:rPr lang="it-IT" sz="2400" u="none" strike="noStrike">
                <a:solidFill>
                  <a:srgbClr val="000000"/>
                </a:solidFill>
                <a:latin typeface="Calibri"/>
                <a:ea typeface="Calibri"/>
                <a:cs typeface="Calibri"/>
                <a:sym typeface="Calibri"/>
              </a:rPr>
              <a:t>la prima avviene </a:t>
            </a:r>
            <a:r>
              <a:rPr b="1" lang="it-IT" sz="2400" u="none" strike="noStrike">
                <a:solidFill>
                  <a:srgbClr val="000000"/>
                </a:solidFill>
                <a:latin typeface="Calibri"/>
                <a:ea typeface="Calibri"/>
                <a:cs typeface="Calibri"/>
                <a:sym typeface="Calibri"/>
              </a:rPr>
              <a:t>tra il 12% e il 48% </a:t>
            </a:r>
            <a:r>
              <a:rPr lang="it-IT" sz="2400" u="none" strike="noStrike">
                <a:solidFill>
                  <a:srgbClr val="000000"/>
                </a:solidFill>
                <a:latin typeface="Calibri"/>
                <a:ea typeface="Calibri"/>
                <a:cs typeface="Calibri"/>
                <a:sym typeface="Calibri"/>
              </a:rPr>
              <a:t>dove il piede è praticamente fermo sul terreno e la tibia ruota in avanti verso il piede</a:t>
            </a:r>
            <a:endParaRPr/>
          </a:p>
          <a:p>
            <a:pPr indent="-342900" lvl="0" marL="342900" marR="1507490" rtl="0" algn="just">
              <a:lnSpc>
                <a:spcPct val="90000"/>
              </a:lnSpc>
              <a:spcBef>
                <a:spcPts val="15"/>
              </a:spcBef>
              <a:spcAft>
                <a:spcPts val="0"/>
              </a:spcAft>
              <a:buClr>
                <a:srgbClr val="000000"/>
              </a:buClr>
              <a:buSzPts val="1000"/>
              <a:buFont typeface="Arial"/>
              <a:buChar char="•"/>
            </a:pPr>
            <a:r>
              <a:rPr lang="it-IT" sz="2400" u="none" strike="noStrike">
                <a:solidFill>
                  <a:srgbClr val="000000"/>
                </a:solidFill>
                <a:latin typeface="Calibri"/>
                <a:ea typeface="Calibri"/>
                <a:cs typeface="Calibri"/>
                <a:sym typeface="Calibri"/>
              </a:rPr>
              <a:t>la seconda avviene praticamente in </a:t>
            </a:r>
            <a:r>
              <a:rPr b="1" lang="it-IT" sz="2400" u="none" strike="noStrike">
                <a:solidFill>
                  <a:srgbClr val="000000"/>
                </a:solidFill>
                <a:latin typeface="Calibri"/>
                <a:ea typeface="Calibri"/>
                <a:cs typeface="Calibri"/>
                <a:sym typeface="Calibri"/>
              </a:rPr>
              <a:t>tutta la fase di oscillazione </a:t>
            </a:r>
            <a:r>
              <a:rPr lang="it-IT" sz="2400" u="none" strike="noStrike">
                <a:solidFill>
                  <a:srgbClr val="000000"/>
                </a:solidFill>
                <a:latin typeface="Calibri"/>
                <a:ea typeface="Calibri"/>
                <a:cs typeface="Calibri"/>
                <a:sym typeface="Calibri"/>
              </a:rPr>
              <a:t>(dal 61% al 100%) dove il piede deve essere mantenuto sollevato per permettere l'avanzamento dell'arto senza che esso entri in contatto con il terreno.</a:t>
            </a:r>
            <a:endParaRPr/>
          </a:p>
          <a:p>
            <a:pPr indent="0" lvl="0" marL="0" marR="0" rtl="0" algn="l">
              <a:spcBef>
                <a:spcPts val="15"/>
              </a:spcBef>
              <a:spcAft>
                <a:spcPts val="0"/>
              </a:spcAft>
              <a:buNone/>
            </a:pPr>
            <a:r>
              <a:t/>
            </a:r>
            <a:endParaRPr sz="2400">
              <a:solidFill>
                <a:schemeClr val="dk1"/>
              </a:solidFill>
              <a:latin typeface="Calibri"/>
              <a:ea typeface="Calibri"/>
              <a:cs typeface="Calibri"/>
              <a:sym typeface="Calibri"/>
            </a:endParaRPr>
          </a:p>
        </p:txBody>
      </p:sp>
      <p:pic>
        <p:nvPicPr>
          <p:cNvPr descr="Walking gait smoothing and tuning | Cognitive Dissonance" id="283" name="Google Shape;283;p23"/>
          <p:cNvPicPr preferRelativeResize="0"/>
          <p:nvPr/>
        </p:nvPicPr>
        <p:blipFill rotWithShape="1">
          <a:blip r:embed="rId3">
            <a:alphaModFix/>
          </a:blip>
          <a:srcRect b="0" l="0" r="0" t="0"/>
          <a:stretch/>
        </p:blipFill>
        <p:spPr>
          <a:xfrm>
            <a:off x="8517881" y="715546"/>
            <a:ext cx="3594107" cy="4156492"/>
          </a:xfrm>
          <a:prstGeom prst="rect">
            <a:avLst/>
          </a:prstGeom>
          <a:noFill/>
          <a:ln>
            <a:noFill/>
          </a:ln>
        </p:spPr>
      </p:pic>
      <p:pic>
        <p:nvPicPr>
          <p:cNvPr id="284" name="Google Shape;284;p23"/>
          <p:cNvPicPr preferRelativeResize="0"/>
          <p:nvPr/>
        </p:nvPicPr>
        <p:blipFill rotWithShape="1">
          <a:blip r:embed="rId4">
            <a:alphaModFix/>
          </a:blip>
          <a:srcRect b="0" l="0" r="0" t="0"/>
          <a:stretch/>
        </p:blipFill>
        <p:spPr>
          <a:xfrm>
            <a:off x="8949690" y="4872038"/>
            <a:ext cx="3253740" cy="183737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4"/>
          <p:cNvSpPr txBox="1"/>
          <p:nvPr>
            <p:ph type="title"/>
          </p:nvPr>
        </p:nvSpPr>
        <p:spPr>
          <a:xfrm>
            <a:off x="33453" y="-37161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Flessione plantare e dorsale della caviglia </a:t>
            </a:r>
            <a:endParaRPr/>
          </a:p>
        </p:txBody>
      </p:sp>
      <p:sp>
        <p:nvSpPr>
          <p:cNvPr id="291" name="Google Shape;291;p24"/>
          <p:cNvSpPr txBox="1"/>
          <p:nvPr/>
        </p:nvSpPr>
        <p:spPr>
          <a:xfrm>
            <a:off x="-1" y="576648"/>
            <a:ext cx="9002193" cy="30213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000">
                <a:solidFill>
                  <a:schemeClr val="dk1"/>
                </a:solidFill>
                <a:latin typeface="Calibri"/>
                <a:ea typeface="Calibri"/>
                <a:cs typeface="Calibri"/>
                <a:sym typeface="Calibri"/>
              </a:rPr>
              <a:t>I </a:t>
            </a:r>
            <a:r>
              <a:rPr b="1" lang="it-IT" sz="2000">
                <a:solidFill>
                  <a:schemeClr val="dk1"/>
                </a:solidFill>
                <a:latin typeface="Calibri"/>
                <a:ea typeface="Calibri"/>
                <a:cs typeface="Calibri"/>
                <a:sym typeface="Calibri"/>
              </a:rPr>
              <a:t>muscoli responsabili</a:t>
            </a:r>
            <a:r>
              <a:rPr b="1" baseline="30000" lang="it-IT" sz="2000">
                <a:solidFill>
                  <a:schemeClr val="dk1"/>
                </a:solidFill>
                <a:latin typeface="Calibri"/>
                <a:ea typeface="Calibri"/>
                <a:cs typeface="Calibri"/>
                <a:sym typeface="Calibri"/>
              </a:rPr>
              <a:t>1</a:t>
            </a:r>
            <a:r>
              <a:rPr b="1" lang="it-IT" sz="2000">
                <a:solidFill>
                  <a:schemeClr val="dk1"/>
                </a:solidFill>
                <a:latin typeface="Calibri"/>
                <a:ea typeface="Calibri"/>
                <a:cs typeface="Calibri"/>
                <a:sym typeface="Calibri"/>
              </a:rPr>
              <a:t> </a:t>
            </a:r>
            <a:r>
              <a:rPr lang="it-IT" sz="2000">
                <a:solidFill>
                  <a:schemeClr val="dk1"/>
                </a:solidFill>
                <a:latin typeface="Calibri"/>
                <a:ea typeface="Calibri"/>
                <a:cs typeface="Calibri"/>
                <a:sym typeface="Calibri"/>
              </a:rPr>
              <a:t>di tale comportamento articolare sono: </a:t>
            </a:r>
            <a:endParaRPr/>
          </a:p>
          <a:p>
            <a:pPr indent="-342900" lvl="0" marL="342900" marR="1502410" rtl="0" algn="l">
              <a:lnSpc>
                <a:spcPct val="90000"/>
              </a:lnSpc>
              <a:spcBef>
                <a:spcPts val="0"/>
              </a:spcBef>
              <a:spcAft>
                <a:spcPts val="0"/>
              </a:spcAft>
              <a:buClr>
                <a:srgbClr val="000000"/>
              </a:buClr>
              <a:buSzPts val="1000"/>
              <a:buFont typeface="Arial"/>
              <a:buChar char="•"/>
            </a:pPr>
            <a:r>
              <a:rPr b="1" lang="it-IT" sz="2000" u="none" strike="noStrike">
                <a:solidFill>
                  <a:srgbClr val="C00000"/>
                </a:solidFill>
                <a:latin typeface="Calibri"/>
                <a:ea typeface="Calibri"/>
                <a:cs typeface="Calibri"/>
                <a:sym typeface="Calibri"/>
              </a:rPr>
              <a:t>muscoli anteriori: </a:t>
            </a:r>
            <a:r>
              <a:rPr b="1" lang="it-IT" sz="2000" u="none" strike="noStrike">
                <a:solidFill>
                  <a:srgbClr val="000000"/>
                </a:solidFill>
                <a:latin typeface="Calibri"/>
                <a:ea typeface="Calibri"/>
                <a:cs typeface="Calibri"/>
                <a:sym typeface="Calibri"/>
              </a:rPr>
              <a:t>tibiale anteriore</a:t>
            </a:r>
            <a:r>
              <a:rPr lang="it-IT" sz="2000" u="none" strike="noStrike">
                <a:solidFill>
                  <a:srgbClr val="000000"/>
                </a:solidFill>
                <a:latin typeface="Calibri"/>
                <a:ea typeface="Calibri"/>
                <a:cs typeface="Calibri"/>
                <a:sym typeface="Calibri"/>
              </a:rPr>
              <a:t>, estensore lungo delle dita e dell'alluce, peroniero terzo;</a:t>
            </a:r>
            <a:endParaRPr/>
          </a:p>
          <a:p>
            <a:pPr indent="-342900" lvl="0" marL="342900" marR="1502410" rtl="0" algn="l">
              <a:lnSpc>
                <a:spcPct val="90000"/>
              </a:lnSpc>
              <a:spcBef>
                <a:spcPts val="180"/>
              </a:spcBef>
              <a:spcAft>
                <a:spcPts val="0"/>
              </a:spcAft>
              <a:buClr>
                <a:srgbClr val="000000"/>
              </a:buClr>
              <a:buSzPts val="1000"/>
              <a:buFont typeface="Arial"/>
              <a:buChar char="•"/>
            </a:pPr>
            <a:r>
              <a:rPr b="1" lang="it-IT" sz="2000" u="none" strike="noStrike">
                <a:solidFill>
                  <a:srgbClr val="C00000"/>
                </a:solidFill>
                <a:latin typeface="Calibri"/>
                <a:ea typeface="Calibri"/>
                <a:cs typeface="Calibri"/>
                <a:sym typeface="Calibri"/>
              </a:rPr>
              <a:t>muscoli laterali</a:t>
            </a:r>
            <a:r>
              <a:rPr lang="it-IT" sz="2000" u="none" strike="noStrike">
                <a:solidFill>
                  <a:srgbClr val="C00000"/>
                </a:solidFill>
                <a:latin typeface="Calibri"/>
                <a:ea typeface="Calibri"/>
                <a:cs typeface="Calibri"/>
                <a:sym typeface="Calibri"/>
              </a:rPr>
              <a:t>: </a:t>
            </a:r>
            <a:r>
              <a:rPr b="1" lang="it-IT" sz="2000" u="none" strike="noStrike">
                <a:solidFill>
                  <a:srgbClr val="000000"/>
                </a:solidFill>
                <a:latin typeface="Calibri"/>
                <a:ea typeface="Calibri"/>
                <a:cs typeface="Calibri"/>
                <a:sym typeface="Calibri"/>
              </a:rPr>
              <a:t>muscoli peronei</a:t>
            </a:r>
            <a:r>
              <a:rPr lang="it-IT" sz="2000" u="none" strike="noStrike">
                <a:solidFill>
                  <a:srgbClr val="000000"/>
                </a:solidFill>
                <a:latin typeface="Calibri"/>
                <a:ea typeface="Calibri"/>
                <a:cs typeface="Calibri"/>
                <a:sym typeface="Calibri"/>
              </a:rPr>
              <a:t>;</a:t>
            </a:r>
            <a:endParaRPr/>
          </a:p>
          <a:p>
            <a:pPr indent="-342900" lvl="0" marL="342900" marR="1502410" rtl="0" algn="l">
              <a:lnSpc>
                <a:spcPct val="90000"/>
              </a:lnSpc>
              <a:spcBef>
                <a:spcPts val="220"/>
              </a:spcBef>
              <a:spcAft>
                <a:spcPts val="0"/>
              </a:spcAft>
              <a:buClr>
                <a:srgbClr val="000000"/>
              </a:buClr>
              <a:buSzPts val="1000"/>
              <a:buFont typeface="Arial"/>
              <a:buChar char="•"/>
            </a:pPr>
            <a:r>
              <a:rPr b="1" lang="it-IT" sz="2000" u="none" strike="noStrike">
                <a:solidFill>
                  <a:srgbClr val="C00000"/>
                </a:solidFill>
                <a:latin typeface="Calibri"/>
                <a:ea typeface="Calibri"/>
                <a:cs typeface="Calibri"/>
                <a:sym typeface="Calibri"/>
              </a:rPr>
              <a:t>muscoli posteriori: </a:t>
            </a:r>
            <a:r>
              <a:rPr b="1" lang="it-IT" sz="2000" u="none" strike="noStrike">
                <a:solidFill>
                  <a:srgbClr val="000000"/>
                </a:solidFill>
                <a:latin typeface="Calibri"/>
                <a:ea typeface="Calibri"/>
                <a:cs typeface="Calibri"/>
                <a:sym typeface="Calibri"/>
              </a:rPr>
              <a:t>tricipite della sura </a:t>
            </a:r>
            <a:r>
              <a:rPr lang="it-IT" sz="2000" u="none" strike="noStrike">
                <a:solidFill>
                  <a:srgbClr val="000000"/>
                </a:solidFill>
                <a:latin typeface="Calibri"/>
                <a:ea typeface="Calibri"/>
                <a:cs typeface="Calibri"/>
                <a:sym typeface="Calibri"/>
              </a:rPr>
              <a:t>(</a:t>
            </a:r>
            <a:r>
              <a:rPr b="1" lang="it-IT" sz="2000" u="none" strike="noStrike">
                <a:solidFill>
                  <a:srgbClr val="000000"/>
                </a:solidFill>
                <a:latin typeface="Calibri"/>
                <a:ea typeface="Calibri"/>
                <a:cs typeface="Calibri"/>
                <a:sym typeface="Calibri"/>
              </a:rPr>
              <a:t>gastrocnemio laterale, gastrocnemio mediale, soleo</a:t>
            </a:r>
            <a:r>
              <a:rPr lang="it-IT" sz="2000" u="none" strike="noStrike">
                <a:solidFill>
                  <a:srgbClr val="000000"/>
                </a:solidFill>
                <a:latin typeface="Calibri"/>
                <a:ea typeface="Calibri"/>
                <a:cs typeface="Calibri"/>
                <a:sym typeface="Calibri"/>
              </a:rPr>
              <a:t>), muscolo plantare</a:t>
            </a:r>
            <a:endParaRPr/>
          </a:p>
          <a:p>
            <a:pPr indent="0" lvl="0" marL="0" marR="1502410" rtl="0" algn="l">
              <a:lnSpc>
                <a:spcPct val="90000"/>
              </a:lnSpc>
              <a:spcBef>
                <a:spcPts val="330"/>
              </a:spcBef>
              <a:spcAft>
                <a:spcPts val="0"/>
              </a:spcAft>
              <a:buNone/>
            </a:pPr>
            <a:r>
              <a:rPr lang="it-IT" sz="2000">
                <a:solidFill>
                  <a:srgbClr val="000000"/>
                </a:solidFill>
                <a:latin typeface="Calibri"/>
                <a:ea typeface="Calibri"/>
                <a:cs typeface="Calibri"/>
                <a:sym typeface="Calibri"/>
              </a:rPr>
              <a:t>🡪 Di questi muscoli quelli esplorabili con sEMG sono il </a:t>
            </a:r>
            <a:r>
              <a:rPr b="1" lang="it-IT" sz="2000">
                <a:solidFill>
                  <a:srgbClr val="000000"/>
                </a:solidFill>
                <a:latin typeface="Calibri"/>
                <a:ea typeface="Calibri"/>
                <a:cs typeface="Calibri"/>
                <a:sym typeface="Calibri"/>
              </a:rPr>
              <a:t>tibiale anteriore</a:t>
            </a:r>
            <a:r>
              <a:rPr lang="it-IT" sz="2000">
                <a:solidFill>
                  <a:srgbClr val="000000"/>
                </a:solidFill>
                <a:latin typeface="Calibri"/>
                <a:ea typeface="Calibri"/>
                <a:cs typeface="Calibri"/>
                <a:sym typeface="Calibri"/>
              </a:rPr>
              <a:t>, il </a:t>
            </a:r>
            <a:r>
              <a:rPr b="1" lang="it-IT" sz="2000">
                <a:solidFill>
                  <a:srgbClr val="000000"/>
                </a:solidFill>
                <a:latin typeface="Calibri"/>
                <a:ea typeface="Calibri"/>
                <a:cs typeface="Calibri"/>
                <a:sym typeface="Calibri"/>
              </a:rPr>
              <a:t>peroneo lungo </a:t>
            </a:r>
            <a:r>
              <a:rPr lang="it-IT" sz="2000">
                <a:solidFill>
                  <a:srgbClr val="000000"/>
                </a:solidFill>
                <a:latin typeface="Calibri"/>
                <a:ea typeface="Calibri"/>
                <a:cs typeface="Calibri"/>
                <a:sym typeface="Calibri"/>
              </a:rPr>
              <a:t>e tutti e tre i muscoli del</a:t>
            </a:r>
            <a:r>
              <a:rPr b="1" lang="it-IT" sz="2000">
                <a:solidFill>
                  <a:srgbClr val="000000"/>
                </a:solidFill>
                <a:latin typeface="Calibri"/>
                <a:ea typeface="Calibri"/>
                <a:cs typeface="Calibri"/>
                <a:sym typeface="Calibri"/>
              </a:rPr>
              <a:t> tricipite della sura </a:t>
            </a:r>
            <a:r>
              <a:rPr lang="it-IT" sz="2000">
                <a:solidFill>
                  <a:srgbClr val="000000"/>
                </a:solidFill>
                <a:latin typeface="Calibri"/>
                <a:ea typeface="Calibri"/>
                <a:cs typeface="Calibri"/>
                <a:sym typeface="Calibri"/>
              </a:rPr>
              <a:t>(gastrocnemio laterale, gastrocnemio mediale, soleo) </a:t>
            </a:r>
            <a:endParaRPr sz="2000" u="none" strike="noStrike">
              <a:solidFill>
                <a:srgbClr val="000000"/>
              </a:solidFill>
              <a:latin typeface="Calibri"/>
              <a:ea typeface="Calibri"/>
              <a:cs typeface="Calibri"/>
              <a:sym typeface="Calibri"/>
            </a:endParaRPr>
          </a:p>
          <a:p>
            <a:pPr indent="0" lvl="0" marL="0" marR="0" rtl="0" algn="l">
              <a:spcBef>
                <a:spcPts val="330"/>
              </a:spcBef>
              <a:spcAft>
                <a:spcPts val="0"/>
              </a:spcAft>
              <a:buNone/>
            </a:pPr>
            <a:r>
              <a:t/>
            </a:r>
            <a:endParaRPr sz="1800">
              <a:solidFill>
                <a:schemeClr val="dk1"/>
              </a:solidFill>
              <a:latin typeface="Calibri"/>
              <a:ea typeface="Calibri"/>
              <a:cs typeface="Calibri"/>
              <a:sym typeface="Calibri"/>
            </a:endParaRPr>
          </a:p>
        </p:txBody>
      </p:sp>
      <p:pic>
        <p:nvPicPr>
          <p:cNvPr id="292" name="Google Shape;292;p24"/>
          <p:cNvPicPr preferRelativeResize="0"/>
          <p:nvPr/>
        </p:nvPicPr>
        <p:blipFill rotWithShape="1">
          <a:blip r:embed="rId3">
            <a:alphaModFix/>
          </a:blip>
          <a:srcRect b="0" l="0" r="0" t="0"/>
          <a:stretch/>
        </p:blipFill>
        <p:spPr>
          <a:xfrm>
            <a:off x="7395210" y="476337"/>
            <a:ext cx="4796790" cy="3260085"/>
          </a:xfrm>
          <a:prstGeom prst="rect">
            <a:avLst/>
          </a:prstGeom>
          <a:noFill/>
          <a:ln>
            <a:noFill/>
          </a:ln>
        </p:spPr>
      </p:pic>
      <p:pic>
        <p:nvPicPr>
          <p:cNvPr id="293" name="Google Shape;293;p24"/>
          <p:cNvPicPr preferRelativeResize="0"/>
          <p:nvPr/>
        </p:nvPicPr>
        <p:blipFill rotWithShape="1">
          <a:blip r:embed="rId4">
            <a:alphaModFix/>
          </a:blip>
          <a:srcRect b="0" l="0" r="0" t="0"/>
          <a:stretch/>
        </p:blipFill>
        <p:spPr>
          <a:xfrm>
            <a:off x="9002193" y="3658900"/>
            <a:ext cx="3093720" cy="1848981"/>
          </a:xfrm>
          <a:prstGeom prst="rect">
            <a:avLst/>
          </a:prstGeom>
          <a:noFill/>
          <a:ln>
            <a:noFill/>
          </a:ln>
        </p:spPr>
      </p:pic>
      <p:sp>
        <p:nvSpPr>
          <p:cNvPr id="294" name="Google Shape;294;p24"/>
          <p:cNvSpPr txBox="1"/>
          <p:nvPr/>
        </p:nvSpPr>
        <p:spPr>
          <a:xfrm>
            <a:off x="0" y="3246120"/>
            <a:ext cx="9002192"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1800">
                <a:solidFill>
                  <a:srgbClr val="000000"/>
                </a:solidFill>
                <a:latin typeface="Calibri"/>
                <a:ea typeface="Calibri"/>
                <a:cs typeface="Calibri"/>
                <a:sym typeface="Calibri"/>
              </a:rPr>
              <a:t>Nella sotto-fase di risposta al carico, la forza di reazione al terreno </a:t>
            </a:r>
            <a:r>
              <a:rPr lang="it-IT" sz="1800">
                <a:solidFill>
                  <a:srgbClr val="000000"/>
                </a:solidFill>
                <a:latin typeface="Calibri"/>
                <a:ea typeface="Calibri"/>
                <a:cs typeface="Calibri"/>
                <a:sym typeface="Calibri"/>
              </a:rPr>
              <a:t>è applicata nel centro di pressione che si posiziona sotto il calcagno con il vettore che si trova dietro la gamba. Essa </a:t>
            </a:r>
            <a:r>
              <a:rPr b="1" lang="it-IT" sz="1800">
                <a:solidFill>
                  <a:srgbClr val="000000"/>
                </a:solidFill>
                <a:latin typeface="Calibri"/>
                <a:ea typeface="Calibri"/>
                <a:cs typeface="Calibri"/>
                <a:sym typeface="Calibri"/>
              </a:rPr>
              <a:t>genera un momento esterno di flessione plantare che deve essere contrastato con la generazione di un momento interno di flessione dorsale attraverso l'attivazione del tibiale anteriore</a:t>
            </a:r>
            <a:r>
              <a:rPr lang="it-IT" sz="1800">
                <a:solidFill>
                  <a:srgbClr val="000000"/>
                </a:solidFill>
                <a:latin typeface="Calibri"/>
                <a:ea typeface="Calibri"/>
                <a:cs typeface="Calibri"/>
                <a:sym typeface="Calibri"/>
              </a:rPr>
              <a:t>. Tale azione decelera la velocità di flessione plantare dell'articolazione tibiotarsica e rende più dolce l'impatto dell’ avampiede al terreno (alla fine, però, il momento esterno risulta prevalere su quello interno). Il </a:t>
            </a:r>
            <a:r>
              <a:rPr b="1" lang="it-IT" sz="1800">
                <a:solidFill>
                  <a:srgbClr val="000000"/>
                </a:solidFill>
                <a:latin typeface="Calibri"/>
                <a:ea typeface="Calibri"/>
                <a:cs typeface="Calibri"/>
                <a:sym typeface="Calibri"/>
              </a:rPr>
              <a:t>tibiale anteriore </a:t>
            </a:r>
            <a:r>
              <a:rPr lang="it-IT" sz="1800">
                <a:solidFill>
                  <a:srgbClr val="000000"/>
                </a:solidFill>
                <a:latin typeface="Calibri"/>
                <a:ea typeface="Calibri"/>
                <a:cs typeface="Calibri"/>
                <a:sym typeface="Calibri"/>
              </a:rPr>
              <a:t>ritornerà a contrarsi in tutta la </a:t>
            </a:r>
            <a:r>
              <a:rPr b="1" lang="it-IT" sz="1800">
                <a:solidFill>
                  <a:srgbClr val="000000"/>
                </a:solidFill>
                <a:latin typeface="Calibri"/>
                <a:ea typeface="Calibri"/>
                <a:cs typeface="Calibri"/>
                <a:sym typeface="Calibri"/>
              </a:rPr>
              <a:t>fase di oscillazione </a:t>
            </a:r>
            <a:r>
              <a:rPr lang="it-IT" sz="1800">
                <a:solidFill>
                  <a:srgbClr val="000000"/>
                </a:solidFill>
                <a:latin typeface="Calibri"/>
                <a:ea typeface="Calibri"/>
                <a:cs typeface="Calibri"/>
                <a:sym typeface="Calibri"/>
              </a:rPr>
              <a:t>al fine di determinare una flessione dorsale che permetta al piede di non entrare in contatto con il terreno e all'arto di avanzare comodamente</a:t>
            </a:r>
            <a:r>
              <a:rPr baseline="30000" lang="it-IT" sz="1800">
                <a:solidFill>
                  <a:srgbClr val="000000"/>
                </a:solidFill>
                <a:latin typeface="Calibri"/>
                <a:ea typeface="Calibri"/>
                <a:cs typeface="Calibri"/>
                <a:sym typeface="Calibri"/>
              </a:rPr>
              <a:t>2</a:t>
            </a:r>
            <a:r>
              <a:rPr lang="it-IT" sz="1800">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295" name="Google Shape;295;p24"/>
          <p:cNvSpPr txBox="1"/>
          <p:nvPr/>
        </p:nvSpPr>
        <p:spPr>
          <a:xfrm>
            <a:off x="0" y="5718656"/>
            <a:ext cx="12192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rgbClr val="000000"/>
                </a:solidFill>
                <a:latin typeface="Calibri"/>
                <a:ea typeface="Calibri"/>
                <a:cs typeface="Calibri"/>
                <a:sym typeface="Calibri"/>
              </a:rPr>
              <a:t>I muscoli che generano la </a:t>
            </a:r>
            <a:r>
              <a:rPr b="1" lang="it-IT" sz="1800">
                <a:solidFill>
                  <a:srgbClr val="000000"/>
                </a:solidFill>
                <a:latin typeface="Calibri"/>
                <a:ea typeface="Calibri"/>
                <a:cs typeface="Calibri"/>
                <a:sym typeface="Calibri"/>
              </a:rPr>
              <a:t>flessione plantare </a:t>
            </a:r>
            <a:r>
              <a:rPr lang="it-IT" sz="1800">
                <a:solidFill>
                  <a:srgbClr val="000000"/>
                </a:solidFill>
                <a:latin typeface="Calibri"/>
                <a:ea typeface="Calibri"/>
                <a:cs typeface="Calibri"/>
                <a:sym typeface="Calibri"/>
              </a:rPr>
              <a:t>si attivano complementarmente all'attività del tibiale all'interno del ciclo del passo con una </a:t>
            </a:r>
            <a:r>
              <a:rPr b="1" lang="it-IT" sz="1800">
                <a:solidFill>
                  <a:srgbClr val="000000"/>
                </a:solidFill>
                <a:latin typeface="Calibri"/>
                <a:ea typeface="Calibri"/>
                <a:cs typeface="Calibri"/>
                <a:sym typeface="Calibri"/>
              </a:rPr>
              <a:t>alternanza rigorosa</a:t>
            </a:r>
            <a:r>
              <a:rPr lang="it-IT" sz="1800">
                <a:solidFill>
                  <a:srgbClr val="000000"/>
                </a:solidFill>
                <a:latin typeface="Calibri"/>
                <a:ea typeface="Calibri"/>
                <a:cs typeface="Calibri"/>
                <a:sym typeface="Calibri"/>
              </a:rPr>
              <a:t>. La muscolatura flessoria plantare si attiva dunque a partire dalla </a:t>
            </a:r>
            <a:r>
              <a:rPr b="1" lang="it-IT" sz="1800">
                <a:solidFill>
                  <a:srgbClr val="000000"/>
                </a:solidFill>
                <a:latin typeface="Calibri"/>
                <a:ea typeface="Calibri"/>
                <a:cs typeface="Calibri"/>
                <a:sym typeface="Calibri"/>
              </a:rPr>
              <a:t>fine della sotto-fase di risposta al carico fino all'inizio della sotto-fase di pre-swing</a:t>
            </a:r>
            <a:r>
              <a:rPr lang="it-IT" sz="1800">
                <a:solidFill>
                  <a:srgbClr val="000000"/>
                </a:solidFill>
                <a:latin typeface="Calibri"/>
                <a:ea typeface="Calibri"/>
                <a:cs typeface="Calibri"/>
                <a:sym typeface="Calibri"/>
              </a:rPr>
              <a:t>. Il motivo principale dell'attivazione della muscolatura flessoria plantare risiede nella necessità di decelerare l'avanzamento (rotazione) della tibia sul piede</a:t>
            </a: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descr="Ginocchio flesso" id="301" name="Google Shape;301;p25"/>
          <p:cNvPicPr preferRelativeResize="0"/>
          <p:nvPr/>
        </p:nvPicPr>
        <p:blipFill rotWithShape="1">
          <a:blip r:embed="rId3">
            <a:alphaModFix/>
          </a:blip>
          <a:srcRect b="0" l="0" r="0" t="0"/>
          <a:stretch/>
        </p:blipFill>
        <p:spPr>
          <a:xfrm>
            <a:off x="7866242" y="5411558"/>
            <a:ext cx="2238374" cy="1446442"/>
          </a:xfrm>
          <a:prstGeom prst="rect">
            <a:avLst/>
          </a:prstGeom>
          <a:noFill/>
          <a:ln>
            <a:noFill/>
          </a:ln>
        </p:spPr>
      </p:pic>
      <p:pic>
        <p:nvPicPr>
          <p:cNvPr descr="Knee Range Of Motion: How To Measure &amp; Improve - Knee Pain Explained" id="302" name="Google Shape;302;p25"/>
          <p:cNvPicPr preferRelativeResize="0"/>
          <p:nvPr/>
        </p:nvPicPr>
        <p:blipFill rotWithShape="1">
          <a:blip r:embed="rId4">
            <a:alphaModFix/>
          </a:blip>
          <a:srcRect b="0" l="0" r="0" t="0"/>
          <a:stretch/>
        </p:blipFill>
        <p:spPr>
          <a:xfrm>
            <a:off x="10104616" y="5339715"/>
            <a:ext cx="2087384" cy="1518285"/>
          </a:xfrm>
          <a:prstGeom prst="rect">
            <a:avLst/>
          </a:prstGeom>
          <a:noFill/>
          <a:ln>
            <a:noFill/>
          </a:ln>
        </p:spPr>
      </p:pic>
      <p:pic>
        <p:nvPicPr>
          <p:cNvPr descr="Ginocchio Valgo Centro di Fisioterapia a Centocelle Roma" id="303" name="Google Shape;303;p25"/>
          <p:cNvPicPr preferRelativeResize="0"/>
          <p:nvPr/>
        </p:nvPicPr>
        <p:blipFill rotWithShape="1">
          <a:blip r:embed="rId5">
            <a:alphaModFix/>
          </a:blip>
          <a:srcRect b="0" l="0" r="0" t="0"/>
          <a:stretch/>
        </p:blipFill>
        <p:spPr>
          <a:xfrm>
            <a:off x="7866242" y="2471717"/>
            <a:ext cx="4123888" cy="2867998"/>
          </a:xfrm>
          <a:prstGeom prst="rect">
            <a:avLst/>
          </a:prstGeom>
          <a:noFill/>
          <a:ln>
            <a:noFill/>
          </a:ln>
        </p:spPr>
      </p:pic>
      <p:sp>
        <p:nvSpPr>
          <p:cNvPr id="304" name="Google Shape;304;p25"/>
          <p:cNvSpPr txBox="1"/>
          <p:nvPr>
            <p:ph type="title"/>
          </p:nvPr>
        </p:nvSpPr>
        <p:spPr>
          <a:xfrm>
            <a:off x="10593" y="-29160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Articolazione del ginocchio</a:t>
            </a:r>
            <a:endParaRPr/>
          </a:p>
        </p:txBody>
      </p:sp>
      <p:sp>
        <p:nvSpPr>
          <p:cNvPr id="305" name="Google Shape;305;p25"/>
          <p:cNvSpPr txBox="1"/>
          <p:nvPr/>
        </p:nvSpPr>
        <p:spPr>
          <a:xfrm>
            <a:off x="33452" y="569069"/>
            <a:ext cx="8276056" cy="64940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200">
                <a:solidFill>
                  <a:srgbClr val="000000"/>
                </a:solidFill>
                <a:latin typeface="Calibri"/>
                <a:ea typeface="Calibri"/>
                <a:cs typeface="Calibri"/>
                <a:sym typeface="Calibri"/>
              </a:rPr>
              <a:t>Il ginocchio rappresenta il compartimento articolare più grande del corpo umano ed è costituito due articolazioni: l’ </a:t>
            </a:r>
            <a:r>
              <a:rPr b="1" lang="it-IT" sz="2200">
                <a:solidFill>
                  <a:srgbClr val="000000"/>
                </a:solidFill>
                <a:latin typeface="Calibri"/>
                <a:ea typeface="Calibri"/>
                <a:cs typeface="Calibri"/>
                <a:sym typeface="Calibri"/>
              </a:rPr>
              <a:t>articolazione femoro-tibiale</a:t>
            </a:r>
            <a:r>
              <a:rPr lang="it-IT" sz="2200">
                <a:solidFill>
                  <a:srgbClr val="000000"/>
                </a:solidFill>
                <a:latin typeface="Calibri"/>
                <a:ea typeface="Calibri"/>
                <a:cs typeface="Calibri"/>
                <a:sym typeface="Calibri"/>
              </a:rPr>
              <a:t> e l</a:t>
            </a:r>
            <a:r>
              <a:rPr b="1" lang="it-IT" sz="2200">
                <a:solidFill>
                  <a:srgbClr val="000000"/>
                </a:solidFill>
                <a:latin typeface="Calibri"/>
                <a:ea typeface="Calibri"/>
                <a:cs typeface="Calibri"/>
                <a:sym typeface="Calibri"/>
              </a:rPr>
              <a:t>’ articolazione patello-femorale</a:t>
            </a:r>
            <a:r>
              <a:rPr lang="it-IT" sz="22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it-IT" sz="2200">
                <a:solidFill>
                  <a:srgbClr val="000000"/>
                </a:solidFill>
                <a:latin typeface="Calibri"/>
                <a:ea typeface="Calibri"/>
                <a:cs typeface="Calibri"/>
                <a:sym typeface="Calibri"/>
              </a:rPr>
              <a:t>L’ </a:t>
            </a:r>
            <a:r>
              <a:rPr b="1" lang="it-IT" sz="2200">
                <a:solidFill>
                  <a:srgbClr val="000000"/>
                </a:solidFill>
                <a:latin typeface="Calibri"/>
                <a:ea typeface="Calibri"/>
                <a:cs typeface="Calibri"/>
                <a:sym typeface="Calibri"/>
              </a:rPr>
              <a:t>articolazione femoro-tibiale </a:t>
            </a:r>
            <a:r>
              <a:rPr lang="it-IT" sz="2200">
                <a:solidFill>
                  <a:srgbClr val="000000"/>
                </a:solidFill>
                <a:latin typeface="Calibri"/>
                <a:ea typeface="Calibri"/>
                <a:cs typeface="Calibri"/>
                <a:sym typeface="Calibri"/>
              </a:rPr>
              <a:t>è formata delle due ossa più lunghe dell'arto inferiore (tibia e femore), ed è fondamentale nella deambulazione in quanto garantisce:</a:t>
            </a:r>
            <a:endParaRPr/>
          </a:p>
          <a:p>
            <a:pPr indent="-285750" lvl="0" marL="285750" marR="0" rtl="0" algn="l">
              <a:spcBef>
                <a:spcPts val="0"/>
              </a:spcBef>
              <a:spcAft>
                <a:spcPts val="0"/>
              </a:spcAft>
              <a:buClr>
                <a:srgbClr val="000000"/>
              </a:buClr>
              <a:buSzPts val="2200"/>
              <a:buFont typeface="Arial"/>
              <a:buChar char="•"/>
            </a:pPr>
            <a:r>
              <a:rPr lang="it-IT" sz="2200">
                <a:solidFill>
                  <a:srgbClr val="000000"/>
                </a:solidFill>
                <a:latin typeface="Calibri"/>
                <a:ea typeface="Calibri"/>
                <a:cs typeface="Calibri"/>
                <a:sym typeface="Calibri"/>
              </a:rPr>
              <a:t>l'assorbimento dell’ impatto al terreno </a:t>
            </a:r>
            <a:endParaRPr sz="2200">
              <a:solidFill>
                <a:srgbClr val="000000"/>
              </a:solidFill>
              <a:latin typeface="Calibri"/>
              <a:ea typeface="Calibri"/>
              <a:cs typeface="Calibri"/>
              <a:sym typeface="Calibri"/>
            </a:endParaRPr>
          </a:p>
          <a:p>
            <a:pPr indent="-285750" lvl="0" marL="285750" marR="0" rtl="0" algn="l">
              <a:spcBef>
                <a:spcPts val="0"/>
              </a:spcBef>
              <a:spcAft>
                <a:spcPts val="0"/>
              </a:spcAft>
              <a:buClr>
                <a:srgbClr val="000000"/>
              </a:buClr>
              <a:buSzPts val="2200"/>
              <a:buFont typeface="Arial"/>
              <a:buChar char="•"/>
            </a:pPr>
            <a:r>
              <a:rPr lang="it-IT" sz="2200">
                <a:solidFill>
                  <a:srgbClr val="000000"/>
                </a:solidFill>
                <a:latin typeface="Calibri"/>
                <a:ea typeface="Calibri"/>
                <a:cs typeface="Calibri"/>
                <a:sym typeface="Calibri"/>
              </a:rPr>
              <a:t>la stabilità dell'arto nella fase di appoggio (con particolare riferimento alla sotto-fase di risposta al carico) </a:t>
            </a:r>
            <a:endParaRPr sz="2200">
              <a:solidFill>
                <a:srgbClr val="000000"/>
              </a:solidFill>
              <a:latin typeface="Calibri"/>
              <a:ea typeface="Calibri"/>
              <a:cs typeface="Calibri"/>
              <a:sym typeface="Calibri"/>
            </a:endParaRPr>
          </a:p>
          <a:p>
            <a:pPr indent="-285750" lvl="0" marL="285750" marR="0" rtl="0" algn="l">
              <a:spcBef>
                <a:spcPts val="0"/>
              </a:spcBef>
              <a:spcAft>
                <a:spcPts val="0"/>
              </a:spcAft>
              <a:buClr>
                <a:srgbClr val="000000"/>
              </a:buClr>
              <a:buSzPts val="2200"/>
              <a:buFont typeface="Arial"/>
              <a:buChar char="•"/>
            </a:pPr>
            <a:r>
              <a:rPr lang="it-IT" sz="2200">
                <a:solidFill>
                  <a:srgbClr val="000000"/>
                </a:solidFill>
                <a:latin typeface="Calibri"/>
                <a:ea typeface="Calibri"/>
                <a:cs typeface="Calibri"/>
                <a:sym typeface="Calibri"/>
              </a:rPr>
              <a:t>l'avanzamento dell'arto nella fase di oscillazione</a:t>
            </a:r>
            <a:endParaRPr/>
          </a:p>
          <a:p>
            <a:pPr indent="0" lvl="0" marL="0" marR="0" rtl="0" algn="l">
              <a:spcBef>
                <a:spcPts val="0"/>
              </a:spcBef>
              <a:spcAft>
                <a:spcPts val="0"/>
              </a:spcAft>
              <a:buNone/>
            </a:pPr>
            <a:r>
              <a:rPr lang="it-IT" sz="2200">
                <a:solidFill>
                  <a:srgbClr val="000000"/>
                </a:solidFill>
                <a:latin typeface="Calibri"/>
                <a:ea typeface="Calibri"/>
                <a:cs typeface="Calibri"/>
                <a:sym typeface="Calibri"/>
              </a:rPr>
              <a:t>L’ </a:t>
            </a:r>
            <a:r>
              <a:rPr b="1" lang="it-IT" sz="2200">
                <a:solidFill>
                  <a:srgbClr val="000000"/>
                </a:solidFill>
                <a:latin typeface="Calibri"/>
                <a:ea typeface="Calibri"/>
                <a:cs typeface="Calibri"/>
                <a:sym typeface="Calibri"/>
              </a:rPr>
              <a:t>articolazione femoro-patellare </a:t>
            </a:r>
            <a:r>
              <a:rPr lang="it-IT" sz="2200">
                <a:solidFill>
                  <a:srgbClr val="000000"/>
                </a:solidFill>
                <a:latin typeface="Calibri"/>
                <a:ea typeface="Calibri"/>
                <a:cs typeface="Calibri"/>
                <a:sym typeface="Calibri"/>
              </a:rPr>
              <a:t>scaturisce dall'interazione tra femore e rotula, laddove la rotula funge sostanzialmente da scudo e proteggere il ginocchio quando è piegato e di potenziare l'effetto del quadricipite</a:t>
            </a:r>
            <a:r>
              <a:rPr baseline="30000" lang="it-IT" sz="2200">
                <a:solidFill>
                  <a:srgbClr val="000000"/>
                </a:solidFill>
                <a:latin typeface="Calibri"/>
                <a:ea typeface="Calibri"/>
                <a:cs typeface="Calibri"/>
                <a:sym typeface="Calibri"/>
              </a:rPr>
              <a:t>1</a:t>
            </a:r>
            <a:r>
              <a:rPr lang="it-IT" sz="22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it-IT" sz="2200" u="sng">
                <a:solidFill>
                  <a:srgbClr val="000000"/>
                </a:solidFill>
                <a:latin typeface="Calibri"/>
                <a:ea typeface="Calibri"/>
                <a:cs typeface="Calibri"/>
                <a:sym typeface="Calibri"/>
              </a:rPr>
              <a:t>Nel cammino fisiologico</a:t>
            </a:r>
            <a:r>
              <a:rPr lang="it-IT" sz="2200">
                <a:solidFill>
                  <a:srgbClr val="000000"/>
                </a:solidFill>
                <a:latin typeface="Calibri"/>
                <a:ea typeface="Calibri"/>
                <a:cs typeface="Calibri"/>
                <a:sym typeface="Calibri"/>
              </a:rPr>
              <a:t>, l’ articolazione del ginocchio presenta un’ </a:t>
            </a:r>
            <a:r>
              <a:rPr b="1" lang="it-IT" sz="2200">
                <a:solidFill>
                  <a:srgbClr val="000000"/>
                </a:solidFill>
                <a:latin typeface="Calibri"/>
                <a:ea typeface="Calibri"/>
                <a:cs typeface="Calibri"/>
                <a:sym typeface="Calibri"/>
              </a:rPr>
              <a:t>ampia escursione di flessione-estensione di circa 60-70° gradi  </a:t>
            </a:r>
            <a:r>
              <a:rPr lang="it-IT" sz="2200">
                <a:solidFill>
                  <a:srgbClr val="000000"/>
                </a:solidFill>
                <a:latin typeface="Calibri"/>
                <a:ea typeface="Calibri"/>
                <a:cs typeface="Calibri"/>
                <a:sym typeface="Calibri"/>
              </a:rPr>
              <a:t>nel piano sagittale, mentre le </a:t>
            </a:r>
            <a:r>
              <a:rPr b="1" lang="it-IT" sz="2200">
                <a:solidFill>
                  <a:srgbClr val="000000"/>
                </a:solidFill>
                <a:latin typeface="Calibri"/>
                <a:ea typeface="Calibri"/>
                <a:cs typeface="Calibri"/>
                <a:sym typeface="Calibri"/>
              </a:rPr>
              <a:t>escursioni nei piani frontale e trasverso risultano essere ridottissime (anche inferiori al grado)</a:t>
            </a:r>
            <a:r>
              <a:rPr b="1" baseline="30000" lang="it-IT" sz="2200">
                <a:solidFill>
                  <a:srgbClr val="000000"/>
                </a:solidFill>
                <a:latin typeface="Calibri"/>
                <a:ea typeface="Calibri"/>
                <a:cs typeface="Calibri"/>
                <a:sym typeface="Calibri"/>
              </a:rPr>
              <a:t>2 </a:t>
            </a:r>
            <a:endParaRPr sz="22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pic>
        <p:nvPicPr>
          <p:cNvPr descr="Ginocchio - Wikipedia" id="306" name="Google Shape;306;p25"/>
          <p:cNvPicPr preferRelativeResize="0"/>
          <p:nvPr/>
        </p:nvPicPr>
        <p:blipFill rotWithShape="1">
          <a:blip r:embed="rId6">
            <a:alphaModFix/>
          </a:blip>
          <a:srcRect b="0" l="0" r="0" t="0"/>
          <a:stretch/>
        </p:blipFill>
        <p:spPr>
          <a:xfrm>
            <a:off x="10352506" y="200993"/>
            <a:ext cx="1839494" cy="2347898"/>
          </a:xfrm>
          <a:prstGeom prst="rect">
            <a:avLst/>
          </a:prstGeom>
          <a:noFill/>
          <a:ln>
            <a:noFill/>
          </a:ln>
        </p:spPr>
      </p:pic>
      <p:pic>
        <p:nvPicPr>
          <p:cNvPr descr="Anatomia - Gruppo Bioimpianti" id="307" name="Google Shape;307;p25"/>
          <p:cNvPicPr preferRelativeResize="0"/>
          <p:nvPr/>
        </p:nvPicPr>
        <p:blipFill rotWithShape="1">
          <a:blip r:embed="rId7">
            <a:alphaModFix/>
          </a:blip>
          <a:srcRect b="0" l="0" r="0" t="0"/>
          <a:stretch/>
        </p:blipFill>
        <p:spPr>
          <a:xfrm>
            <a:off x="8310093" y="289322"/>
            <a:ext cx="2238375" cy="2038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26"/>
          <p:cNvPicPr preferRelativeResize="0"/>
          <p:nvPr/>
        </p:nvPicPr>
        <p:blipFill rotWithShape="1">
          <a:blip r:embed="rId3">
            <a:alphaModFix/>
          </a:blip>
          <a:srcRect b="0" l="0" r="0" t="0"/>
          <a:stretch/>
        </p:blipFill>
        <p:spPr>
          <a:xfrm>
            <a:off x="10598521" y="-7742"/>
            <a:ext cx="1560026" cy="2726107"/>
          </a:xfrm>
          <a:prstGeom prst="rect">
            <a:avLst/>
          </a:prstGeom>
          <a:noFill/>
          <a:ln>
            <a:noFill/>
          </a:ln>
        </p:spPr>
      </p:pic>
      <p:sp>
        <p:nvSpPr>
          <p:cNvPr id="314" name="Google Shape;314;p26"/>
          <p:cNvSpPr txBox="1"/>
          <p:nvPr>
            <p:ph type="title"/>
          </p:nvPr>
        </p:nvSpPr>
        <p:spPr>
          <a:xfrm>
            <a:off x="33453" y="-22302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Flesso-estensione del ginocchio</a:t>
            </a:r>
            <a:endParaRPr/>
          </a:p>
        </p:txBody>
      </p:sp>
      <p:sp>
        <p:nvSpPr>
          <p:cNvPr id="315" name="Google Shape;315;p26"/>
          <p:cNvSpPr txBox="1"/>
          <p:nvPr/>
        </p:nvSpPr>
        <p:spPr>
          <a:xfrm>
            <a:off x="-2644" y="2302422"/>
            <a:ext cx="7895359"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000000"/>
                </a:solidFill>
                <a:latin typeface="Calibri"/>
                <a:ea typeface="Calibri"/>
                <a:cs typeface="Calibri"/>
                <a:sym typeface="Calibri"/>
              </a:rPr>
              <a:t>tutta la fase di risposta al carico</a:t>
            </a:r>
            <a:r>
              <a:rPr lang="it-IT" sz="2400">
                <a:solidFill>
                  <a:srgbClr val="000000"/>
                </a:solidFill>
                <a:latin typeface="Calibri"/>
                <a:ea typeface="Calibri"/>
                <a:cs typeface="Calibri"/>
                <a:sym typeface="Calibri"/>
              </a:rPr>
              <a:t> fino all'inizio dell'appoggio singolo con una escursione di movimento di circa 15 gradi. In questo momento l'articolazione di ginocchio deve sostenere il massimo carico. A questa fase di flessione, </a:t>
            </a:r>
            <a:r>
              <a:rPr b="1" lang="it-IT" sz="2400">
                <a:solidFill>
                  <a:srgbClr val="000000"/>
                </a:solidFill>
                <a:latin typeface="Calibri"/>
                <a:ea typeface="Calibri"/>
                <a:cs typeface="Calibri"/>
                <a:sym typeface="Calibri"/>
              </a:rPr>
              <a:t>segue una fase di estensione che dura fino al 40% del ciclo del passo </a:t>
            </a:r>
            <a:r>
              <a:rPr lang="it-IT" sz="2400">
                <a:solidFill>
                  <a:srgbClr val="000000"/>
                </a:solidFill>
                <a:latin typeface="Calibri"/>
                <a:ea typeface="Calibri"/>
                <a:cs typeface="Calibri"/>
                <a:sym typeface="Calibri"/>
              </a:rPr>
              <a:t>(termina all'interno dell'appoggio terminale). Da questo momento in poi comincia il </a:t>
            </a:r>
            <a:r>
              <a:rPr b="1" lang="it-IT" sz="2400">
                <a:solidFill>
                  <a:srgbClr val="000000"/>
                </a:solidFill>
                <a:latin typeface="Calibri"/>
                <a:ea typeface="Calibri"/>
                <a:cs typeface="Calibri"/>
                <a:sym typeface="Calibri"/>
              </a:rPr>
              <a:t>movimento di flessione più ampio registrabile </a:t>
            </a:r>
            <a:r>
              <a:rPr lang="it-IT" sz="2400">
                <a:solidFill>
                  <a:srgbClr val="000000"/>
                </a:solidFill>
                <a:latin typeface="Calibri"/>
                <a:ea typeface="Calibri"/>
                <a:cs typeface="Calibri"/>
                <a:sym typeface="Calibri"/>
              </a:rPr>
              <a:t>durante il cammino in quanto il ginocchio comincia rapidamente a flettersi fino ad oscillazione dell'arto iniziata (circa il 70% del ciclo del passo). Il ciclo del passo si conclude con una </a:t>
            </a:r>
            <a:r>
              <a:rPr b="1" lang="it-IT" sz="2400">
                <a:solidFill>
                  <a:srgbClr val="000000"/>
                </a:solidFill>
                <a:latin typeface="Calibri"/>
                <a:ea typeface="Calibri"/>
                <a:cs typeface="Calibri"/>
                <a:sym typeface="Calibri"/>
              </a:rPr>
              <a:t>fase di estensione </a:t>
            </a:r>
            <a:r>
              <a:rPr lang="it-IT" sz="2400">
                <a:solidFill>
                  <a:srgbClr val="000000"/>
                </a:solidFill>
                <a:latin typeface="Calibri"/>
                <a:ea typeface="Calibri"/>
                <a:cs typeface="Calibri"/>
                <a:sym typeface="Calibri"/>
              </a:rPr>
              <a:t>che prepara l'arto ad entrare nuovamente in contatto con il terreno.</a:t>
            </a:r>
            <a:endParaRPr/>
          </a:p>
        </p:txBody>
      </p:sp>
      <p:pic>
        <p:nvPicPr>
          <p:cNvPr descr="Typical plot of knee angle as measured by Anklebot vs. phase (% of gait...  | Download Scientific Diagram" id="316" name="Google Shape;316;p26"/>
          <p:cNvPicPr preferRelativeResize="0"/>
          <p:nvPr/>
        </p:nvPicPr>
        <p:blipFill rotWithShape="1">
          <a:blip r:embed="rId4">
            <a:alphaModFix/>
          </a:blip>
          <a:srcRect b="0" l="0" r="0" t="0"/>
          <a:stretch/>
        </p:blipFill>
        <p:spPr>
          <a:xfrm>
            <a:off x="7754354" y="2718365"/>
            <a:ext cx="3771899" cy="4052601"/>
          </a:xfrm>
          <a:prstGeom prst="rect">
            <a:avLst/>
          </a:prstGeom>
          <a:noFill/>
          <a:ln>
            <a:noFill/>
          </a:ln>
        </p:spPr>
      </p:pic>
      <p:sp>
        <p:nvSpPr>
          <p:cNvPr id="317" name="Google Shape;317;p26"/>
          <p:cNvSpPr txBox="1"/>
          <p:nvPr/>
        </p:nvSpPr>
        <p:spPr>
          <a:xfrm>
            <a:off x="0" y="779373"/>
            <a:ext cx="11105147"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a:solidFill>
                  <a:srgbClr val="000000"/>
                </a:solidFill>
                <a:latin typeface="Calibri"/>
                <a:ea typeface="Calibri"/>
                <a:cs typeface="Calibri"/>
                <a:sym typeface="Calibri"/>
              </a:rPr>
              <a:t>Così come avviene per la caviglia, anche il ginocchio presenta un profilo del comportamento angolare all'interno del ciclo del passo che alterna fasi di flessione con fasi di estensione</a:t>
            </a:r>
            <a:r>
              <a:rPr baseline="30000" lang="it-IT" sz="2400">
                <a:solidFill>
                  <a:srgbClr val="000000"/>
                </a:solidFill>
                <a:latin typeface="Calibri"/>
                <a:ea typeface="Calibri"/>
                <a:cs typeface="Calibri"/>
                <a:sym typeface="Calibri"/>
              </a:rPr>
              <a:t>1</a:t>
            </a:r>
            <a:r>
              <a:rPr lang="it-IT" sz="2400">
                <a:solidFill>
                  <a:srgbClr val="000000"/>
                </a:solidFill>
                <a:latin typeface="Calibri"/>
                <a:ea typeface="Calibri"/>
                <a:cs typeface="Calibri"/>
                <a:sym typeface="Calibri"/>
              </a:rPr>
              <a:t>. In particolare, a partire dal contatto con il terreno in cui il ginocchio risulta flesso di qualche grado, comincia una </a:t>
            </a:r>
            <a:r>
              <a:rPr b="1" lang="it-IT" sz="2400">
                <a:solidFill>
                  <a:srgbClr val="000000"/>
                </a:solidFill>
                <a:latin typeface="Calibri"/>
                <a:ea typeface="Calibri"/>
                <a:cs typeface="Calibri"/>
                <a:sym typeface="Calibri"/>
              </a:rPr>
              <a:t>fase di flessione che accompagna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27"/>
          <p:cNvPicPr preferRelativeResize="0"/>
          <p:nvPr/>
        </p:nvPicPr>
        <p:blipFill rotWithShape="1">
          <a:blip r:embed="rId3">
            <a:alphaModFix/>
          </a:blip>
          <a:srcRect b="0" l="0" r="0" t="0"/>
          <a:stretch/>
        </p:blipFill>
        <p:spPr>
          <a:xfrm>
            <a:off x="7317438" y="2827669"/>
            <a:ext cx="2612995" cy="2619375"/>
          </a:xfrm>
          <a:prstGeom prst="rect">
            <a:avLst/>
          </a:prstGeom>
          <a:noFill/>
          <a:ln>
            <a:noFill/>
          </a:ln>
        </p:spPr>
      </p:pic>
      <p:sp>
        <p:nvSpPr>
          <p:cNvPr id="324" name="Google Shape;324;p27"/>
          <p:cNvSpPr txBox="1"/>
          <p:nvPr>
            <p:ph type="title"/>
          </p:nvPr>
        </p:nvSpPr>
        <p:spPr>
          <a:xfrm>
            <a:off x="33453" y="-223024"/>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Flesso-estensione del ginocchio</a:t>
            </a:r>
            <a:endParaRPr/>
          </a:p>
        </p:txBody>
      </p:sp>
      <p:sp>
        <p:nvSpPr>
          <p:cNvPr id="325" name="Google Shape;325;p27"/>
          <p:cNvSpPr txBox="1"/>
          <p:nvPr/>
        </p:nvSpPr>
        <p:spPr>
          <a:xfrm>
            <a:off x="33452" y="729089"/>
            <a:ext cx="7727400" cy="658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a:solidFill>
                  <a:srgbClr val="000000"/>
                </a:solidFill>
                <a:latin typeface="Calibri"/>
                <a:ea typeface="Calibri"/>
                <a:cs typeface="Calibri"/>
                <a:sym typeface="Calibri"/>
              </a:rPr>
              <a:t>I muscoli del ginocchio responsabili di tale comportamento articolare sono:</a:t>
            </a:r>
            <a:endParaRPr/>
          </a:p>
          <a:p>
            <a:pPr indent="0" lvl="0" marL="0" marR="0" rtl="0" algn="l">
              <a:spcBef>
                <a:spcPts val="0"/>
              </a:spcBef>
              <a:spcAft>
                <a:spcPts val="0"/>
              </a:spcAft>
              <a:buNone/>
            </a:pPr>
            <a:r>
              <a:rPr lang="it-IT" sz="2400">
                <a:solidFill>
                  <a:srgbClr val="000000"/>
                </a:solidFill>
                <a:latin typeface="Calibri"/>
                <a:ea typeface="Calibri"/>
                <a:cs typeface="Calibri"/>
                <a:sym typeface="Calibri"/>
              </a:rPr>
              <a:t>• </a:t>
            </a:r>
            <a:r>
              <a:rPr b="1" lang="it-IT" sz="2400">
                <a:solidFill>
                  <a:srgbClr val="C00000"/>
                </a:solidFill>
                <a:latin typeface="Calibri"/>
                <a:ea typeface="Calibri"/>
                <a:cs typeface="Calibri"/>
                <a:sym typeface="Calibri"/>
              </a:rPr>
              <a:t>muscoli superficiali anteriori: </a:t>
            </a:r>
            <a:r>
              <a:rPr b="1" lang="it-IT" sz="2400">
                <a:solidFill>
                  <a:srgbClr val="000000"/>
                </a:solidFill>
                <a:latin typeface="Calibri"/>
                <a:ea typeface="Calibri"/>
                <a:cs typeface="Calibri"/>
                <a:sym typeface="Calibri"/>
              </a:rPr>
              <a:t>tensore fascia lata</a:t>
            </a:r>
            <a:r>
              <a:rPr lang="it-IT" sz="2400">
                <a:solidFill>
                  <a:srgbClr val="000000"/>
                </a:solidFill>
                <a:latin typeface="Calibri"/>
                <a:ea typeface="Calibri"/>
                <a:cs typeface="Calibri"/>
                <a:sym typeface="Calibri"/>
              </a:rPr>
              <a:t>, sartorio;</a:t>
            </a:r>
            <a:endParaRPr/>
          </a:p>
          <a:p>
            <a:pPr indent="0" lvl="0" marL="0" marR="0" rtl="0" algn="l">
              <a:spcBef>
                <a:spcPts val="0"/>
              </a:spcBef>
              <a:spcAft>
                <a:spcPts val="0"/>
              </a:spcAft>
              <a:buNone/>
            </a:pPr>
            <a:r>
              <a:rPr lang="it-IT" sz="2400">
                <a:solidFill>
                  <a:srgbClr val="000000"/>
                </a:solidFill>
                <a:latin typeface="Calibri"/>
                <a:ea typeface="Calibri"/>
                <a:cs typeface="Calibri"/>
                <a:sym typeface="Calibri"/>
              </a:rPr>
              <a:t>• </a:t>
            </a:r>
            <a:r>
              <a:rPr b="1" lang="it-IT" sz="2400">
                <a:solidFill>
                  <a:srgbClr val="C00000"/>
                </a:solidFill>
                <a:latin typeface="Calibri"/>
                <a:ea typeface="Calibri"/>
                <a:cs typeface="Calibri"/>
                <a:sym typeface="Calibri"/>
              </a:rPr>
              <a:t>muscoli anteriori: </a:t>
            </a:r>
            <a:r>
              <a:rPr b="1" lang="it-IT" sz="2400">
                <a:solidFill>
                  <a:srgbClr val="000000"/>
                </a:solidFill>
                <a:latin typeface="Calibri"/>
                <a:ea typeface="Calibri"/>
                <a:cs typeface="Calibri"/>
                <a:sym typeface="Calibri"/>
              </a:rPr>
              <a:t>quadricipite femorale </a:t>
            </a:r>
            <a:r>
              <a:rPr lang="it-IT" sz="2400">
                <a:solidFill>
                  <a:srgbClr val="000000"/>
                </a:solidFill>
                <a:latin typeface="Calibri"/>
                <a:ea typeface="Calibri"/>
                <a:cs typeface="Calibri"/>
                <a:sym typeface="Calibri"/>
              </a:rPr>
              <a:t>(</a:t>
            </a:r>
            <a:r>
              <a:rPr b="1" lang="it-IT" sz="2400">
                <a:solidFill>
                  <a:srgbClr val="000000"/>
                </a:solidFill>
                <a:latin typeface="Calibri"/>
                <a:ea typeface="Calibri"/>
                <a:cs typeface="Calibri"/>
                <a:sym typeface="Calibri"/>
              </a:rPr>
              <a:t>retto femorale, vasto laterale, vasto intermedio, vasto mediale</a:t>
            </a:r>
            <a:r>
              <a:rPr lang="it-IT" sz="2400">
                <a:solidFill>
                  <a:srgbClr val="000000"/>
                </a:solidFill>
                <a:latin typeface="Calibri"/>
                <a:ea typeface="Calibri"/>
                <a:cs typeface="Calibri"/>
                <a:sym typeface="Calibri"/>
              </a:rPr>
              <a:t>);</a:t>
            </a:r>
            <a:endParaRPr/>
          </a:p>
          <a:p>
            <a:pPr indent="0" lvl="0" marL="0" marR="0" rtl="0" algn="l">
              <a:spcBef>
                <a:spcPts val="0"/>
              </a:spcBef>
              <a:spcAft>
                <a:spcPts val="0"/>
              </a:spcAft>
              <a:buNone/>
            </a:pPr>
            <a:r>
              <a:rPr lang="it-IT" sz="2400">
                <a:solidFill>
                  <a:srgbClr val="000000"/>
                </a:solidFill>
                <a:latin typeface="Calibri"/>
                <a:ea typeface="Calibri"/>
                <a:cs typeface="Calibri"/>
                <a:sym typeface="Calibri"/>
              </a:rPr>
              <a:t>• </a:t>
            </a:r>
            <a:r>
              <a:rPr b="1" lang="it-IT" sz="2400">
                <a:solidFill>
                  <a:srgbClr val="C00000"/>
                </a:solidFill>
                <a:latin typeface="Calibri"/>
                <a:ea typeface="Calibri"/>
                <a:cs typeface="Calibri"/>
                <a:sym typeface="Calibri"/>
              </a:rPr>
              <a:t>muscoli mediali: </a:t>
            </a:r>
            <a:r>
              <a:rPr lang="it-IT" sz="2400">
                <a:solidFill>
                  <a:srgbClr val="000000"/>
                </a:solidFill>
                <a:latin typeface="Calibri"/>
                <a:ea typeface="Calibri"/>
                <a:cs typeface="Calibri"/>
                <a:sym typeface="Calibri"/>
              </a:rPr>
              <a:t>tendineo, adduttore breve, adduttore lungo, adduttore grande, gracile;</a:t>
            </a:r>
            <a:endParaRPr/>
          </a:p>
          <a:p>
            <a:pPr indent="0" lvl="0" marL="0" marR="0" rtl="0" algn="l">
              <a:spcBef>
                <a:spcPts val="0"/>
              </a:spcBef>
              <a:spcAft>
                <a:spcPts val="0"/>
              </a:spcAft>
              <a:buNone/>
            </a:pPr>
            <a:r>
              <a:rPr lang="it-IT" sz="2400">
                <a:solidFill>
                  <a:srgbClr val="000000"/>
                </a:solidFill>
                <a:latin typeface="Calibri"/>
                <a:ea typeface="Calibri"/>
                <a:cs typeface="Calibri"/>
                <a:sym typeface="Calibri"/>
              </a:rPr>
              <a:t>• </a:t>
            </a:r>
            <a:r>
              <a:rPr b="1" lang="it-IT" sz="2400">
                <a:solidFill>
                  <a:srgbClr val="C00000"/>
                </a:solidFill>
                <a:latin typeface="Calibri"/>
                <a:ea typeface="Calibri"/>
                <a:cs typeface="Calibri"/>
                <a:sym typeface="Calibri"/>
              </a:rPr>
              <a:t>muscoli posteriori: </a:t>
            </a:r>
            <a:r>
              <a:rPr b="1" lang="it-IT" sz="2400">
                <a:solidFill>
                  <a:srgbClr val="000000"/>
                </a:solidFill>
                <a:latin typeface="Calibri"/>
                <a:ea typeface="Calibri"/>
                <a:cs typeface="Calibri"/>
                <a:sym typeface="Calibri"/>
              </a:rPr>
              <a:t>bicipite femorale capo lungo</a:t>
            </a:r>
            <a:r>
              <a:rPr lang="it-IT" sz="2400">
                <a:solidFill>
                  <a:srgbClr val="000000"/>
                </a:solidFill>
                <a:latin typeface="Calibri"/>
                <a:ea typeface="Calibri"/>
                <a:cs typeface="Calibri"/>
                <a:sym typeface="Calibri"/>
              </a:rPr>
              <a:t>, bicipite femorale capo breve, </a:t>
            </a:r>
            <a:r>
              <a:rPr b="1" lang="it-IT" sz="2400">
                <a:solidFill>
                  <a:srgbClr val="000000"/>
                </a:solidFill>
                <a:latin typeface="Calibri"/>
                <a:ea typeface="Calibri"/>
                <a:cs typeface="Calibri"/>
                <a:sym typeface="Calibri"/>
              </a:rPr>
              <a:t>semitendinoso</a:t>
            </a:r>
            <a:r>
              <a:rPr lang="it-IT" sz="2400">
                <a:solidFill>
                  <a:srgbClr val="000000"/>
                </a:solidFill>
                <a:latin typeface="Calibri"/>
                <a:ea typeface="Calibri"/>
                <a:cs typeface="Calibri"/>
                <a:sym typeface="Calibri"/>
              </a:rPr>
              <a:t>, semimembranoso.</a:t>
            </a:r>
            <a:endParaRPr sz="2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a:p>
            <a:pPr indent="0" lvl="0" marL="0" marR="0" rtl="0" algn="l">
              <a:spcBef>
                <a:spcPts val="0"/>
              </a:spcBef>
              <a:spcAft>
                <a:spcPts val="0"/>
              </a:spcAft>
              <a:buNone/>
            </a:pPr>
            <a:r>
              <a:rPr b="1" lang="it-IT" sz="2400">
                <a:solidFill>
                  <a:srgbClr val="000000"/>
                </a:solidFill>
                <a:latin typeface="Calibri"/>
                <a:ea typeface="Calibri"/>
                <a:cs typeface="Calibri"/>
                <a:sym typeface="Calibri"/>
              </a:rPr>
              <a:t>I muscoli, agenti sulla flesso-estensione del ginocchio ed investigabili attraverso sEMG sono: </a:t>
            </a:r>
            <a:endParaRPr/>
          </a:p>
          <a:p>
            <a:pPr indent="-342900" lvl="0" marL="342900" marR="0" rtl="0" algn="l">
              <a:spcBef>
                <a:spcPts val="0"/>
              </a:spcBef>
              <a:spcAft>
                <a:spcPts val="0"/>
              </a:spcAft>
              <a:buClr>
                <a:srgbClr val="000000"/>
              </a:buClr>
              <a:buSzPts val="2400"/>
              <a:buFont typeface="Arial"/>
              <a:buChar char="•"/>
            </a:pPr>
            <a:r>
              <a:rPr lang="it-IT" sz="2400">
                <a:solidFill>
                  <a:srgbClr val="000000"/>
                </a:solidFill>
                <a:latin typeface="Calibri"/>
                <a:ea typeface="Calibri"/>
                <a:cs typeface="Calibri"/>
                <a:sym typeface="Calibri"/>
              </a:rPr>
              <a:t>il tensore della fascia lata</a:t>
            </a:r>
            <a:endParaRPr/>
          </a:p>
          <a:p>
            <a:pPr indent="-342900" lvl="0" marL="342900" marR="0" rtl="0" algn="l">
              <a:spcBef>
                <a:spcPts val="0"/>
              </a:spcBef>
              <a:spcAft>
                <a:spcPts val="0"/>
              </a:spcAft>
              <a:buClr>
                <a:srgbClr val="000000"/>
              </a:buClr>
              <a:buSzPts val="2400"/>
              <a:buFont typeface="Arial"/>
              <a:buChar char="•"/>
            </a:pPr>
            <a:r>
              <a:rPr lang="it-IT" sz="2400">
                <a:solidFill>
                  <a:srgbClr val="000000"/>
                </a:solidFill>
                <a:latin typeface="Calibri"/>
                <a:ea typeface="Calibri"/>
                <a:cs typeface="Calibri"/>
                <a:sym typeface="Calibri"/>
              </a:rPr>
              <a:t>Il quadricipite femorale (escluso vasto intermedio) </a:t>
            </a:r>
            <a:endParaRPr/>
          </a:p>
          <a:p>
            <a:pPr indent="-342900" lvl="0" marL="342900" marR="0" rtl="0" algn="l">
              <a:spcBef>
                <a:spcPts val="0"/>
              </a:spcBef>
              <a:spcAft>
                <a:spcPts val="0"/>
              </a:spcAft>
              <a:buClr>
                <a:srgbClr val="000000"/>
              </a:buClr>
              <a:buSzPts val="2400"/>
              <a:buFont typeface="Arial"/>
              <a:buChar char="•"/>
            </a:pPr>
            <a:r>
              <a:rPr lang="it-IT" sz="2400">
                <a:solidFill>
                  <a:srgbClr val="000000"/>
                </a:solidFill>
                <a:latin typeface="Calibri"/>
                <a:ea typeface="Calibri"/>
                <a:cs typeface="Calibri"/>
                <a:sym typeface="Calibri"/>
              </a:rPr>
              <a:t>il bicipite femorale capo lungo </a:t>
            </a:r>
            <a:endParaRPr sz="2400">
              <a:solidFill>
                <a:srgbClr val="000000"/>
              </a:solidFill>
              <a:latin typeface="Calibri"/>
              <a:ea typeface="Calibri"/>
              <a:cs typeface="Calibri"/>
              <a:sym typeface="Calibri"/>
            </a:endParaRPr>
          </a:p>
          <a:p>
            <a:pPr indent="-342900" lvl="0" marL="342900" marR="0" rtl="0" algn="l">
              <a:spcBef>
                <a:spcPts val="0"/>
              </a:spcBef>
              <a:spcAft>
                <a:spcPts val="0"/>
              </a:spcAft>
              <a:buClr>
                <a:srgbClr val="000000"/>
              </a:buClr>
              <a:buSzPts val="2400"/>
              <a:buFont typeface="Arial"/>
              <a:buChar char="•"/>
            </a:pPr>
            <a:r>
              <a:rPr lang="it-IT" sz="2400">
                <a:solidFill>
                  <a:srgbClr val="000000"/>
                </a:solidFill>
                <a:latin typeface="Calibri"/>
                <a:ea typeface="Calibri"/>
                <a:cs typeface="Calibri"/>
                <a:sym typeface="Calibri"/>
              </a:rPr>
              <a:t>il semitendinoso</a:t>
            </a:r>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pic>
        <p:nvPicPr>
          <p:cNvPr descr="Muscolo tensore della fascia lata - Wikipedia" id="326" name="Google Shape;326;p27"/>
          <p:cNvPicPr preferRelativeResize="0"/>
          <p:nvPr/>
        </p:nvPicPr>
        <p:blipFill rotWithShape="1">
          <a:blip r:embed="rId4">
            <a:alphaModFix/>
          </a:blip>
          <a:srcRect b="0" l="0" r="0" t="0"/>
          <a:stretch/>
        </p:blipFill>
        <p:spPr>
          <a:xfrm>
            <a:off x="9829800" y="439757"/>
            <a:ext cx="2328747" cy="4106311"/>
          </a:xfrm>
          <a:prstGeom prst="rect">
            <a:avLst/>
          </a:prstGeom>
          <a:noFill/>
          <a:ln>
            <a:noFill/>
          </a:ln>
        </p:spPr>
      </p:pic>
      <p:pic>
        <p:nvPicPr>
          <p:cNvPr descr="La sindrome del tensore fascia lata - Santucci Running" id="327" name="Google Shape;327;p27"/>
          <p:cNvPicPr preferRelativeResize="0"/>
          <p:nvPr/>
        </p:nvPicPr>
        <p:blipFill rotWithShape="1">
          <a:blip r:embed="rId5">
            <a:alphaModFix/>
          </a:blip>
          <a:srcRect b="0" l="0" r="0" t="0"/>
          <a:stretch/>
        </p:blipFill>
        <p:spPr>
          <a:xfrm>
            <a:off x="8086725" y="179359"/>
            <a:ext cx="1743075" cy="2619375"/>
          </a:xfrm>
          <a:prstGeom prst="rect">
            <a:avLst/>
          </a:prstGeom>
          <a:noFill/>
          <a:ln>
            <a:noFill/>
          </a:ln>
        </p:spPr>
      </p:pic>
      <p:pic>
        <p:nvPicPr>
          <p:cNvPr descr="Le lesioni muscolari della parte posteriore della coscia" id="328" name="Google Shape;328;p27"/>
          <p:cNvPicPr preferRelativeResize="0"/>
          <p:nvPr/>
        </p:nvPicPr>
        <p:blipFill rotWithShape="1">
          <a:blip r:embed="rId6">
            <a:alphaModFix/>
          </a:blip>
          <a:srcRect b="0" l="0" r="0" t="0"/>
          <a:stretch/>
        </p:blipFill>
        <p:spPr>
          <a:xfrm>
            <a:off x="8423910" y="4805989"/>
            <a:ext cx="3768090" cy="187265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8"/>
          <p:cNvSpPr txBox="1"/>
          <p:nvPr>
            <p:ph type="title"/>
          </p:nvPr>
        </p:nvSpPr>
        <p:spPr>
          <a:xfrm>
            <a:off x="33453" y="-22302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Flesso-estensione del ginocchio</a:t>
            </a:r>
            <a:endParaRPr/>
          </a:p>
        </p:txBody>
      </p:sp>
      <p:sp>
        <p:nvSpPr>
          <p:cNvPr id="335" name="Google Shape;335;p28"/>
          <p:cNvSpPr txBox="1"/>
          <p:nvPr/>
        </p:nvSpPr>
        <p:spPr>
          <a:xfrm>
            <a:off x="66905" y="439757"/>
            <a:ext cx="8654185" cy="68941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a:p>
            <a:pPr indent="0" lvl="0" marL="0" marR="0" rtl="0" algn="l">
              <a:spcBef>
                <a:spcPts val="0"/>
              </a:spcBef>
              <a:spcAft>
                <a:spcPts val="0"/>
              </a:spcAft>
              <a:buNone/>
            </a:pPr>
            <a:r>
              <a:rPr lang="it-IT" sz="2000">
                <a:solidFill>
                  <a:srgbClr val="000000"/>
                </a:solidFill>
                <a:latin typeface="Calibri"/>
                <a:ea typeface="Calibri"/>
                <a:cs typeface="Calibri"/>
                <a:sym typeface="Calibri"/>
              </a:rPr>
              <a:t>All'interno del ciclo del passo, i muscoli che agiscono sulla flesso-estensione del ginocchio presentano delle attivazioni chiare e ben definite in fasi specifiche del ciclo. </a:t>
            </a:r>
            <a:endParaRPr/>
          </a:p>
          <a:p>
            <a:pPr indent="0" lvl="0" marL="0" marR="0" rtl="0" algn="l">
              <a:spcBef>
                <a:spcPts val="0"/>
              </a:spcBef>
              <a:spcAft>
                <a:spcPts val="0"/>
              </a:spcAft>
              <a:buNone/>
            </a:pPr>
            <a:r>
              <a:rPr lang="it-IT" sz="2000">
                <a:solidFill>
                  <a:srgbClr val="000000"/>
                </a:solidFill>
                <a:latin typeface="Calibri"/>
                <a:ea typeface="Calibri"/>
                <a:cs typeface="Calibri"/>
                <a:sym typeface="Calibri"/>
              </a:rPr>
              <a:t>I </a:t>
            </a:r>
            <a:r>
              <a:rPr b="1" lang="it-IT" sz="2000">
                <a:solidFill>
                  <a:srgbClr val="000000"/>
                </a:solidFill>
                <a:latin typeface="Calibri"/>
                <a:ea typeface="Calibri"/>
                <a:cs typeface="Calibri"/>
                <a:sym typeface="Calibri"/>
              </a:rPr>
              <a:t>muscoli estensori del ginocchio </a:t>
            </a:r>
            <a:r>
              <a:rPr lang="it-IT" sz="2000">
                <a:solidFill>
                  <a:srgbClr val="000000"/>
                </a:solidFill>
                <a:latin typeface="Calibri"/>
                <a:ea typeface="Calibri"/>
                <a:cs typeface="Calibri"/>
                <a:sym typeface="Calibri"/>
              </a:rPr>
              <a:t>vengono reclutati prevalentemente nella </a:t>
            </a:r>
            <a:r>
              <a:rPr b="1" lang="it-IT" sz="2000">
                <a:solidFill>
                  <a:srgbClr val="000000"/>
                </a:solidFill>
                <a:latin typeface="Calibri"/>
                <a:ea typeface="Calibri"/>
                <a:cs typeface="Calibri"/>
                <a:sym typeface="Calibri"/>
              </a:rPr>
              <a:t>fase di risposta al carico </a:t>
            </a:r>
            <a:r>
              <a:rPr lang="it-IT" sz="2000">
                <a:solidFill>
                  <a:srgbClr val="000000"/>
                </a:solidFill>
                <a:latin typeface="Calibri"/>
                <a:ea typeface="Calibri"/>
                <a:cs typeface="Calibri"/>
                <a:sym typeface="Calibri"/>
              </a:rPr>
              <a:t>in quanto la loro azione deve generare una forza in grado di contrastare il momento flessorio esterno generato dalla forza di reazione al terreno. Una nuova attivazione della muscolatura estensoria si ha nella </a:t>
            </a:r>
            <a:r>
              <a:rPr b="1" lang="it-IT" sz="2000">
                <a:solidFill>
                  <a:srgbClr val="000000"/>
                </a:solidFill>
                <a:latin typeface="Calibri"/>
                <a:ea typeface="Calibri"/>
                <a:cs typeface="Calibri"/>
                <a:sym typeface="Calibri"/>
              </a:rPr>
              <a:t>fase finale dell'oscillazione </a:t>
            </a:r>
            <a:r>
              <a:rPr lang="it-IT" sz="2000">
                <a:solidFill>
                  <a:srgbClr val="000000"/>
                </a:solidFill>
                <a:latin typeface="Calibri"/>
                <a:ea typeface="Calibri"/>
                <a:cs typeface="Calibri"/>
                <a:sym typeface="Calibri"/>
              </a:rPr>
              <a:t>al fine di estendere l'arto e prepararlo ad un nuovo contatto con il terreno. </a:t>
            </a:r>
            <a:r>
              <a:rPr b="1" lang="it-IT" sz="2000">
                <a:solidFill>
                  <a:srgbClr val="000000"/>
                </a:solidFill>
                <a:latin typeface="Calibri"/>
                <a:ea typeface="Calibri"/>
                <a:cs typeface="Calibri"/>
                <a:sym typeface="Calibri"/>
              </a:rPr>
              <a:t>L’ attività dei muscoli estensori del ginocchio, rappresentata in coordinate cartesiane, è dunque bifasica. </a:t>
            </a:r>
            <a:r>
              <a:rPr lang="it-IT" sz="2000">
                <a:solidFill>
                  <a:srgbClr val="000000"/>
                </a:solidFill>
                <a:latin typeface="Calibri"/>
                <a:ea typeface="Calibri"/>
                <a:cs typeface="Calibri"/>
                <a:sym typeface="Calibri"/>
              </a:rPr>
              <a:t>In realtà, così come nel caso dei m. flessori dorsali della caviglia, anche l'attivazione dei muscoli estensori del ginocchio è di fatto </a:t>
            </a:r>
            <a:r>
              <a:rPr b="1" lang="it-IT" sz="2000">
                <a:solidFill>
                  <a:srgbClr val="000000"/>
                </a:solidFill>
                <a:latin typeface="Calibri"/>
                <a:ea typeface="Calibri"/>
                <a:cs typeface="Calibri"/>
                <a:sym typeface="Calibri"/>
              </a:rPr>
              <a:t>monofasica</a:t>
            </a:r>
            <a:r>
              <a:rPr lang="it-IT" sz="2000">
                <a:solidFill>
                  <a:srgbClr val="000000"/>
                </a:solidFill>
                <a:latin typeface="Calibri"/>
                <a:ea typeface="Calibri"/>
                <a:cs typeface="Calibri"/>
                <a:sym typeface="Calibri"/>
              </a:rPr>
              <a:t> in quanto l'attivazione presente nella fase finale dell'oscillazione è in continuità con quella descritta per la fase di risposta al carico.</a:t>
            </a:r>
            <a:endParaRPr/>
          </a:p>
          <a:p>
            <a:pPr indent="0" lvl="0" marL="0" marR="0" rtl="0" algn="l">
              <a:spcBef>
                <a:spcPts val="0"/>
              </a:spcBef>
              <a:spcAft>
                <a:spcPts val="0"/>
              </a:spcAft>
              <a:buNone/>
            </a:pPr>
            <a:r>
              <a:rPr lang="it-IT" sz="2000">
                <a:solidFill>
                  <a:srgbClr val="000000"/>
                </a:solidFill>
                <a:latin typeface="Calibri"/>
                <a:ea typeface="Calibri"/>
                <a:cs typeface="Calibri"/>
                <a:sym typeface="Calibri"/>
              </a:rPr>
              <a:t>I </a:t>
            </a:r>
            <a:r>
              <a:rPr b="1" lang="it-IT" sz="2000">
                <a:solidFill>
                  <a:srgbClr val="000000"/>
                </a:solidFill>
                <a:latin typeface="Calibri"/>
                <a:ea typeface="Calibri"/>
                <a:cs typeface="Calibri"/>
                <a:sym typeface="Calibri"/>
              </a:rPr>
              <a:t>muscoli flessori del ginocchio </a:t>
            </a:r>
            <a:r>
              <a:rPr lang="it-IT" sz="2000">
                <a:solidFill>
                  <a:srgbClr val="000000"/>
                </a:solidFill>
                <a:latin typeface="Calibri"/>
                <a:ea typeface="Calibri"/>
                <a:cs typeface="Calibri"/>
                <a:sym typeface="Calibri"/>
              </a:rPr>
              <a:t>presentano, volendo semplificare il loro comportamento, un’ </a:t>
            </a:r>
            <a:r>
              <a:rPr b="1" lang="it-IT" sz="2000">
                <a:solidFill>
                  <a:srgbClr val="000000"/>
                </a:solidFill>
                <a:latin typeface="Calibri"/>
                <a:ea typeface="Calibri"/>
                <a:cs typeface="Calibri"/>
                <a:sym typeface="Calibri"/>
              </a:rPr>
              <a:t>attivazione in tutta la fase di oscillazione </a:t>
            </a:r>
            <a:r>
              <a:rPr lang="it-IT" sz="2000">
                <a:solidFill>
                  <a:srgbClr val="000000"/>
                </a:solidFill>
                <a:latin typeface="Calibri"/>
                <a:ea typeface="Calibri"/>
                <a:cs typeface="Calibri"/>
                <a:sym typeface="Calibri"/>
              </a:rPr>
              <a:t>in cui c'è la necessità di flettere il ginocchio, in sinergia con la flessione dorsale di caviglia, per permettere all'arto di avanzare. Le attività muscolari più intense si registrano nella fase intermedia e terminale dell'oscillazione. L'attività di questi muscoli risulta, pertanto, </a:t>
            </a:r>
            <a:r>
              <a:rPr b="1" lang="it-IT" sz="2000">
                <a:solidFill>
                  <a:srgbClr val="000000"/>
                </a:solidFill>
                <a:latin typeface="Calibri"/>
                <a:ea typeface="Calibri"/>
                <a:cs typeface="Calibri"/>
                <a:sym typeface="Calibri"/>
              </a:rPr>
              <a:t>monofasica</a:t>
            </a:r>
            <a:r>
              <a:rPr lang="it-IT" sz="2000">
                <a:solidFill>
                  <a:srgbClr val="000000"/>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pic>
        <p:nvPicPr>
          <p:cNvPr id="336" name="Google Shape;336;p28"/>
          <p:cNvPicPr preferRelativeResize="0"/>
          <p:nvPr/>
        </p:nvPicPr>
        <p:blipFill rotWithShape="1">
          <a:blip r:embed="rId3">
            <a:alphaModFix/>
          </a:blip>
          <a:srcRect b="0" l="0" r="0" t="0"/>
          <a:stretch/>
        </p:blipFill>
        <p:spPr>
          <a:xfrm>
            <a:off x="8654185" y="626968"/>
            <a:ext cx="3470910" cy="2934109"/>
          </a:xfrm>
          <a:prstGeom prst="rect">
            <a:avLst/>
          </a:prstGeom>
          <a:noFill/>
          <a:ln>
            <a:noFill/>
          </a:ln>
        </p:spPr>
      </p:pic>
      <p:pic>
        <p:nvPicPr>
          <p:cNvPr id="337" name="Google Shape;337;p28"/>
          <p:cNvPicPr preferRelativeResize="0"/>
          <p:nvPr/>
        </p:nvPicPr>
        <p:blipFill rotWithShape="1">
          <a:blip r:embed="rId4">
            <a:alphaModFix/>
          </a:blip>
          <a:srcRect b="0" l="0" r="0" t="0"/>
          <a:stretch/>
        </p:blipFill>
        <p:spPr>
          <a:xfrm>
            <a:off x="8754542" y="3561077"/>
            <a:ext cx="3370553" cy="279376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9"/>
          <p:cNvSpPr txBox="1"/>
          <p:nvPr>
            <p:ph type="title"/>
          </p:nvPr>
        </p:nvSpPr>
        <p:spPr>
          <a:xfrm>
            <a:off x="33453" y="-22302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Articolazione coxofemorale</a:t>
            </a:r>
            <a:endParaRPr/>
          </a:p>
        </p:txBody>
      </p:sp>
      <p:sp>
        <p:nvSpPr>
          <p:cNvPr id="344" name="Google Shape;344;p29"/>
          <p:cNvSpPr txBox="1"/>
          <p:nvPr/>
        </p:nvSpPr>
        <p:spPr>
          <a:xfrm>
            <a:off x="33453" y="729089"/>
            <a:ext cx="9194768" cy="18774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a:solidFill>
                  <a:srgbClr val="000000"/>
                </a:solidFill>
                <a:latin typeface="Calibri"/>
                <a:ea typeface="Calibri"/>
                <a:cs typeface="Calibri"/>
                <a:sym typeface="Calibri"/>
              </a:rPr>
              <a:t>L'anca è l'articolazione formata da femore e pelvi ed ha il ruolo, cosi come il ginocchio, di fornire stabilità all'arto, al tronco e alla testa durante la fase di appoggio e di permettere l'avanzamento dell'arto nella fase di oscillazione.</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345" name="Google Shape;345;p29"/>
          <p:cNvSpPr txBox="1"/>
          <p:nvPr/>
        </p:nvSpPr>
        <p:spPr>
          <a:xfrm>
            <a:off x="66906" y="5574832"/>
            <a:ext cx="12125094"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a:solidFill>
                  <a:srgbClr val="000000"/>
                </a:solidFill>
                <a:latin typeface="Calibri"/>
                <a:ea typeface="Calibri"/>
                <a:cs typeface="Calibri"/>
                <a:sym typeface="Calibri"/>
              </a:rPr>
              <a:t>Nel cammino fisiologico le maggiori </a:t>
            </a:r>
            <a:r>
              <a:rPr baseline="30000" lang="it-IT" sz="2400">
                <a:solidFill>
                  <a:srgbClr val="000000"/>
                </a:solidFill>
                <a:latin typeface="Calibri"/>
                <a:ea typeface="Calibri"/>
                <a:cs typeface="Calibri"/>
                <a:sym typeface="Calibri"/>
              </a:rPr>
              <a:t> </a:t>
            </a:r>
            <a:r>
              <a:rPr lang="it-IT" sz="2400">
                <a:solidFill>
                  <a:srgbClr val="000000"/>
                </a:solidFill>
                <a:latin typeface="Calibri"/>
                <a:ea typeface="Calibri"/>
                <a:cs typeface="Calibri"/>
                <a:sym typeface="Calibri"/>
              </a:rPr>
              <a:t>escursioni angolari si registrano, sempre, sul </a:t>
            </a:r>
            <a:r>
              <a:rPr b="1" lang="it-IT" sz="2400">
                <a:solidFill>
                  <a:srgbClr val="000000"/>
                </a:solidFill>
                <a:latin typeface="Calibri"/>
                <a:ea typeface="Calibri"/>
                <a:cs typeface="Calibri"/>
                <a:sym typeface="Calibri"/>
              </a:rPr>
              <a:t>piano sagittale </a:t>
            </a:r>
            <a:r>
              <a:rPr lang="it-IT" sz="2400">
                <a:solidFill>
                  <a:srgbClr val="000000"/>
                </a:solidFill>
                <a:latin typeface="Calibri"/>
                <a:ea typeface="Calibri"/>
                <a:cs typeface="Calibri"/>
                <a:sym typeface="Calibri"/>
              </a:rPr>
              <a:t>(circa 40°) mentre i movimenti articolari di </a:t>
            </a:r>
            <a:r>
              <a:rPr b="1" lang="it-IT" sz="2400">
                <a:solidFill>
                  <a:srgbClr val="000000"/>
                </a:solidFill>
                <a:latin typeface="Calibri"/>
                <a:ea typeface="Calibri"/>
                <a:cs typeface="Calibri"/>
                <a:sym typeface="Calibri"/>
              </a:rPr>
              <a:t>abduzione-adduzione</a:t>
            </a:r>
            <a:r>
              <a:rPr lang="it-IT" sz="2400">
                <a:solidFill>
                  <a:srgbClr val="000000"/>
                </a:solidFill>
                <a:latin typeface="Calibri"/>
                <a:ea typeface="Calibri"/>
                <a:cs typeface="Calibri"/>
                <a:sym typeface="Calibri"/>
              </a:rPr>
              <a:t> e di </a:t>
            </a:r>
            <a:r>
              <a:rPr b="1" lang="it-IT" sz="2400">
                <a:solidFill>
                  <a:srgbClr val="000000"/>
                </a:solidFill>
                <a:latin typeface="Calibri"/>
                <a:ea typeface="Calibri"/>
                <a:cs typeface="Calibri"/>
                <a:sym typeface="Calibri"/>
              </a:rPr>
              <a:t>intra-extra rotazione </a:t>
            </a:r>
            <a:r>
              <a:rPr lang="it-IT" sz="2400">
                <a:solidFill>
                  <a:srgbClr val="000000"/>
                </a:solidFill>
                <a:latin typeface="Calibri"/>
                <a:ea typeface="Calibri"/>
                <a:cs typeface="Calibri"/>
                <a:sym typeface="Calibri"/>
              </a:rPr>
              <a:t>sono limitati ma sicuramente più ampi rispetto a quelli di ginocchio e caviglia</a:t>
            </a:r>
            <a:r>
              <a:rPr baseline="30000" lang="it-IT" sz="2400">
                <a:solidFill>
                  <a:srgbClr val="000000"/>
                </a:solidFill>
                <a:latin typeface="Calibri"/>
                <a:ea typeface="Calibri"/>
                <a:cs typeface="Calibri"/>
                <a:sym typeface="Calibri"/>
              </a:rPr>
              <a:t>2</a:t>
            </a:r>
            <a:r>
              <a:rPr lang="it-IT" sz="2400">
                <a:solidFill>
                  <a:srgbClr val="000000"/>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29"/>
          <p:cNvSpPr txBox="1"/>
          <p:nvPr/>
        </p:nvSpPr>
        <p:spPr>
          <a:xfrm>
            <a:off x="2480283" y="2169535"/>
            <a:ext cx="9678263"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000000"/>
                </a:solidFill>
                <a:latin typeface="Calibri"/>
                <a:ea typeface="Calibri"/>
                <a:cs typeface="Calibri"/>
                <a:sym typeface="Calibri"/>
              </a:rPr>
              <a:t>In aggiunta l'anca provvede a fornire la corretta direzione al cammino grazie ai movimenti che possono essere prodotti, oltre che sul piano sagittale, anche sui piani frontale e trasverso</a:t>
            </a:r>
            <a:r>
              <a:rPr b="1" baseline="30000" lang="it-IT" sz="2400">
                <a:solidFill>
                  <a:srgbClr val="000000"/>
                </a:solidFill>
                <a:latin typeface="Calibri"/>
                <a:ea typeface="Calibri"/>
                <a:cs typeface="Calibri"/>
                <a:sym typeface="Calibri"/>
              </a:rPr>
              <a:t>1</a:t>
            </a:r>
            <a:r>
              <a:rPr lang="it-IT" sz="2400">
                <a:solidFill>
                  <a:srgbClr val="000000"/>
                </a:solidFill>
                <a:latin typeface="Calibri"/>
                <a:ea typeface="Calibri"/>
                <a:cs typeface="Calibri"/>
                <a:sym typeface="Calibri"/>
              </a:rPr>
              <a:t> </a:t>
            </a:r>
            <a:endParaRPr sz="24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descr="Cenni di anatomia dell'anca" id="347" name="Google Shape;347;p29"/>
          <p:cNvPicPr preferRelativeResize="0"/>
          <p:nvPr/>
        </p:nvPicPr>
        <p:blipFill rotWithShape="1">
          <a:blip r:embed="rId3">
            <a:alphaModFix/>
          </a:blip>
          <a:srcRect b="0" l="0" r="0" t="0"/>
          <a:stretch/>
        </p:blipFill>
        <p:spPr>
          <a:xfrm>
            <a:off x="9228222" y="1"/>
            <a:ext cx="2930324" cy="2054651"/>
          </a:xfrm>
          <a:prstGeom prst="rect">
            <a:avLst/>
          </a:prstGeom>
          <a:noFill/>
          <a:ln>
            <a:noFill/>
          </a:ln>
        </p:spPr>
      </p:pic>
      <p:pic>
        <p:nvPicPr>
          <p:cNvPr descr="Anca: anatomia e biomeccanica di base – Top Conditioning" id="348" name="Google Shape;348;p29"/>
          <p:cNvPicPr preferRelativeResize="0"/>
          <p:nvPr/>
        </p:nvPicPr>
        <p:blipFill rotWithShape="1">
          <a:blip r:embed="rId4">
            <a:alphaModFix/>
          </a:blip>
          <a:srcRect b="0" l="0" r="0" t="0"/>
          <a:stretch/>
        </p:blipFill>
        <p:spPr>
          <a:xfrm>
            <a:off x="33452" y="2362200"/>
            <a:ext cx="2143125" cy="2133600"/>
          </a:xfrm>
          <a:prstGeom prst="rect">
            <a:avLst/>
          </a:prstGeom>
          <a:noFill/>
          <a:ln>
            <a:noFill/>
          </a:ln>
        </p:spPr>
      </p:pic>
      <p:pic>
        <p:nvPicPr>
          <p:cNvPr descr="Dolore all'anca nello sport - PerformanceLab" id="349" name="Google Shape;349;p29"/>
          <p:cNvPicPr preferRelativeResize="0"/>
          <p:nvPr/>
        </p:nvPicPr>
        <p:blipFill rotWithShape="1">
          <a:blip r:embed="rId5">
            <a:alphaModFix/>
          </a:blip>
          <a:srcRect b="0" l="0" r="0" t="0"/>
          <a:stretch/>
        </p:blipFill>
        <p:spPr>
          <a:xfrm>
            <a:off x="4010525" y="3413593"/>
            <a:ext cx="5701192" cy="20634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3"/>
          <p:cNvPicPr preferRelativeResize="0"/>
          <p:nvPr/>
        </p:nvPicPr>
        <p:blipFill rotWithShape="1">
          <a:blip r:embed="rId3">
            <a:alphaModFix/>
          </a:blip>
          <a:srcRect b="0" l="0" r="0" t="0"/>
          <a:stretch/>
        </p:blipFill>
        <p:spPr>
          <a:xfrm>
            <a:off x="528131" y="403685"/>
            <a:ext cx="5884099" cy="5436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0"/>
          <p:cNvSpPr txBox="1"/>
          <p:nvPr>
            <p:ph type="title"/>
          </p:nvPr>
        </p:nvSpPr>
        <p:spPr>
          <a:xfrm>
            <a:off x="-1" y="-314495"/>
            <a:ext cx="1212509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Flesso-estensione dell’ articolazione coxofemorale</a:t>
            </a:r>
            <a:endParaRPr/>
          </a:p>
        </p:txBody>
      </p:sp>
      <p:sp>
        <p:nvSpPr>
          <p:cNvPr id="356" name="Google Shape;356;p30"/>
          <p:cNvSpPr txBox="1"/>
          <p:nvPr/>
        </p:nvSpPr>
        <p:spPr>
          <a:xfrm>
            <a:off x="33452" y="617791"/>
            <a:ext cx="6413068" cy="24314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a:solidFill>
                  <a:srgbClr val="000000"/>
                </a:solidFill>
                <a:latin typeface="Calibri"/>
                <a:ea typeface="Calibri"/>
                <a:cs typeface="Calibri"/>
                <a:sym typeface="Calibri"/>
              </a:rPr>
              <a:t>La flesso-estensione dell’ articolazione coxofemorale si realizza nel </a:t>
            </a:r>
            <a:r>
              <a:rPr b="1" lang="it-IT" sz="2400">
                <a:solidFill>
                  <a:srgbClr val="000000"/>
                </a:solidFill>
                <a:latin typeface="Calibri"/>
                <a:ea typeface="Calibri"/>
                <a:cs typeface="Calibri"/>
                <a:sym typeface="Calibri"/>
              </a:rPr>
              <a:t>piano sagittale</a:t>
            </a:r>
            <a:r>
              <a:rPr lang="it-IT" sz="2400">
                <a:solidFill>
                  <a:srgbClr val="000000"/>
                </a:solidFill>
                <a:latin typeface="Calibri"/>
                <a:ea typeface="Calibri"/>
                <a:cs typeface="Calibri"/>
                <a:sym typeface="Calibri"/>
              </a:rPr>
              <a:t>, considerando come angolo quello formato dalla coscia e dalla pelvi. </a:t>
            </a:r>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pic>
        <p:nvPicPr>
          <p:cNvPr descr="Anca: anatomia e biomeccanica di base – Top Conditioning" id="357" name="Google Shape;357;p30"/>
          <p:cNvPicPr preferRelativeResize="0"/>
          <p:nvPr/>
        </p:nvPicPr>
        <p:blipFill rotWithShape="1">
          <a:blip r:embed="rId3">
            <a:alphaModFix/>
          </a:blip>
          <a:srcRect b="0" l="0" r="0" t="0"/>
          <a:stretch/>
        </p:blipFill>
        <p:spPr>
          <a:xfrm>
            <a:off x="6092854" y="658660"/>
            <a:ext cx="1491550" cy="1484921"/>
          </a:xfrm>
          <a:prstGeom prst="rect">
            <a:avLst/>
          </a:prstGeom>
          <a:noFill/>
          <a:ln>
            <a:noFill/>
          </a:ln>
        </p:spPr>
      </p:pic>
      <p:pic>
        <p:nvPicPr>
          <p:cNvPr id="358" name="Google Shape;358;p30"/>
          <p:cNvPicPr preferRelativeResize="0"/>
          <p:nvPr/>
        </p:nvPicPr>
        <p:blipFill rotWithShape="1">
          <a:blip r:embed="rId4">
            <a:alphaModFix/>
          </a:blip>
          <a:srcRect b="0" l="0" r="0" t="0"/>
          <a:stretch/>
        </p:blipFill>
        <p:spPr>
          <a:xfrm>
            <a:off x="7749540" y="644500"/>
            <a:ext cx="4442460" cy="2988936"/>
          </a:xfrm>
          <a:prstGeom prst="rect">
            <a:avLst/>
          </a:prstGeom>
          <a:noFill/>
          <a:ln>
            <a:noFill/>
          </a:ln>
        </p:spPr>
      </p:pic>
      <p:sp>
        <p:nvSpPr>
          <p:cNvPr id="359" name="Google Shape;359;p30"/>
          <p:cNvSpPr txBox="1"/>
          <p:nvPr/>
        </p:nvSpPr>
        <p:spPr>
          <a:xfrm>
            <a:off x="33452" y="2060621"/>
            <a:ext cx="7958157"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a:solidFill>
                  <a:srgbClr val="000000"/>
                </a:solidFill>
                <a:latin typeface="Calibri"/>
                <a:ea typeface="Calibri"/>
                <a:cs typeface="Calibri"/>
                <a:sym typeface="Calibri"/>
              </a:rPr>
              <a:t>All'inizio del ciclo del passo l'anca è </a:t>
            </a:r>
            <a:r>
              <a:rPr b="1" lang="it-IT" sz="2400">
                <a:solidFill>
                  <a:srgbClr val="000000"/>
                </a:solidFill>
                <a:latin typeface="Calibri"/>
                <a:ea typeface="Calibri"/>
                <a:cs typeface="Calibri"/>
                <a:sym typeface="Calibri"/>
              </a:rPr>
              <a:t>flessa di circa 30°</a:t>
            </a:r>
            <a:r>
              <a:rPr lang="it-IT" sz="2400">
                <a:solidFill>
                  <a:srgbClr val="000000"/>
                </a:solidFill>
                <a:latin typeface="Calibri"/>
                <a:ea typeface="Calibri"/>
                <a:cs typeface="Calibri"/>
                <a:sym typeface="Calibri"/>
              </a:rPr>
              <a:t> e nella prima fase della risposta al carico rimane praticamente nella stessa posizione. Immediatamente dopo comincia una </a:t>
            </a:r>
            <a:r>
              <a:rPr b="1" lang="it-IT" sz="2400">
                <a:solidFill>
                  <a:srgbClr val="000000"/>
                </a:solidFill>
                <a:latin typeface="Calibri"/>
                <a:ea typeface="Calibri"/>
                <a:cs typeface="Calibri"/>
                <a:sym typeface="Calibri"/>
              </a:rPr>
              <a:t>lunga fase di estensione</a:t>
            </a:r>
            <a:r>
              <a:rPr lang="it-IT" sz="2400">
                <a:solidFill>
                  <a:srgbClr val="000000"/>
                </a:solidFill>
                <a:latin typeface="Calibri"/>
                <a:ea typeface="Calibri"/>
                <a:cs typeface="Calibri"/>
                <a:sym typeface="Calibri"/>
              </a:rPr>
              <a:t> che terminerà all'interno della sotto-fase di pre-oscillazione per riprendere poi, per la restante parte del</a:t>
            </a:r>
            <a:endParaRPr sz="1800">
              <a:solidFill>
                <a:schemeClr val="dk1"/>
              </a:solidFill>
              <a:latin typeface="Calibri"/>
              <a:ea typeface="Calibri"/>
              <a:cs typeface="Calibri"/>
              <a:sym typeface="Calibri"/>
            </a:endParaRPr>
          </a:p>
        </p:txBody>
      </p:sp>
      <p:sp>
        <p:nvSpPr>
          <p:cNvPr id="360" name="Google Shape;360;p30"/>
          <p:cNvSpPr txBox="1"/>
          <p:nvPr/>
        </p:nvSpPr>
        <p:spPr>
          <a:xfrm>
            <a:off x="22257" y="3503906"/>
            <a:ext cx="12125095"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a:solidFill>
                  <a:srgbClr val="000000"/>
                </a:solidFill>
                <a:latin typeface="Calibri"/>
                <a:ea typeface="Calibri"/>
                <a:cs typeface="Calibri"/>
                <a:sym typeface="Calibri"/>
              </a:rPr>
              <a:t>                                                                                                              ciclo del passo, a </a:t>
            </a:r>
            <a:r>
              <a:rPr b="1" lang="it-IT" sz="2400">
                <a:solidFill>
                  <a:srgbClr val="000000"/>
                </a:solidFill>
                <a:latin typeface="Calibri"/>
                <a:ea typeface="Calibri"/>
                <a:cs typeface="Calibri"/>
                <a:sym typeface="Calibri"/>
              </a:rPr>
              <a:t>flettere</a:t>
            </a:r>
            <a:r>
              <a:rPr lang="it-IT" sz="2400">
                <a:solidFill>
                  <a:srgbClr val="000000"/>
                </a:solidFill>
                <a:latin typeface="Calibri"/>
                <a:ea typeface="Calibri"/>
                <a:cs typeface="Calibri"/>
                <a:sym typeface="Calibri"/>
              </a:rPr>
              <a:t> al fine di sollevare l'arto e permetterne l'avanzamento. I muscoli dell'anca responsabili della flesso estensione dell’ articolazione coxofemorale sono:</a:t>
            </a:r>
            <a:endParaRPr sz="24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p30"/>
          <p:cNvSpPr txBox="1"/>
          <p:nvPr/>
        </p:nvSpPr>
        <p:spPr>
          <a:xfrm>
            <a:off x="32616" y="4600609"/>
            <a:ext cx="10711500" cy="1924800"/>
          </a:xfrm>
          <a:prstGeom prst="rect">
            <a:avLst/>
          </a:prstGeom>
          <a:noFill/>
          <a:ln>
            <a:noFill/>
          </a:ln>
        </p:spPr>
        <p:txBody>
          <a:bodyPr anchorCtr="0" anchor="t" bIns="45700" lIns="91425" spcFirstLastPara="1" rIns="91425" wrap="square" tIns="45700">
            <a:spAutoFit/>
          </a:bodyPr>
          <a:lstStyle/>
          <a:p>
            <a:pPr indent="-342900" lvl="0" marL="342900" marR="1991360" rtl="0" algn="just">
              <a:lnSpc>
                <a:spcPct val="105000"/>
              </a:lnSpc>
              <a:spcBef>
                <a:spcPts val="0"/>
              </a:spcBef>
              <a:spcAft>
                <a:spcPts val="0"/>
              </a:spcAft>
              <a:buClr>
                <a:srgbClr val="000000"/>
              </a:buClr>
              <a:buSzPts val="900"/>
              <a:buFont typeface="Arial"/>
              <a:buChar char="•"/>
            </a:pPr>
            <a:r>
              <a:rPr b="1" lang="it-IT" sz="2400" u="none" strike="noStrike">
                <a:solidFill>
                  <a:srgbClr val="C00000"/>
                </a:solidFill>
                <a:latin typeface="Calibri"/>
                <a:ea typeface="Calibri"/>
                <a:cs typeface="Calibri"/>
                <a:sym typeface="Calibri"/>
              </a:rPr>
              <a:t>muscoli interni dell'anca</a:t>
            </a:r>
            <a:r>
              <a:rPr b="1" lang="it-IT" sz="2400" u="none" strike="noStrike">
                <a:solidFill>
                  <a:srgbClr val="000000"/>
                </a:solidFill>
                <a:latin typeface="Calibri"/>
                <a:ea typeface="Calibri"/>
                <a:cs typeface="Calibri"/>
                <a:sym typeface="Calibri"/>
              </a:rPr>
              <a:t>:</a:t>
            </a:r>
            <a:r>
              <a:rPr lang="it-IT" sz="2400" u="none" strike="noStrike">
                <a:solidFill>
                  <a:srgbClr val="000000"/>
                </a:solidFill>
                <a:latin typeface="Calibri"/>
                <a:ea typeface="Calibri"/>
                <a:cs typeface="Calibri"/>
                <a:sym typeface="Calibri"/>
              </a:rPr>
              <a:t> Ilio, </a:t>
            </a:r>
            <a:r>
              <a:rPr b="1" lang="it-IT" sz="2400" u="none" strike="noStrike">
                <a:solidFill>
                  <a:srgbClr val="000000"/>
                </a:solidFill>
                <a:latin typeface="Calibri"/>
                <a:ea typeface="Calibri"/>
                <a:cs typeface="Calibri"/>
                <a:sym typeface="Calibri"/>
              </a:rPr>
              <a:t>grande psoas</a:t>
            </a:r>
            <a:r>
              <a:rPr lang="it-IT" sz="2400" u="none" strike="noStrike">
                <a:solidFill>
                  <a:srgbClr val="000000"/>
                </a:solidFill>
                <a:latin typeface="Calibri"/>
                <a:ea typeface="Calibri"/>
                <a:cs typeface="Calibri"/>
                <a:sym typeface="Calibri"/>
              </a:rPr>
              <a:t>, piccolo psoas;</a:t>
            </a:r>
            <a:endParaRPr/>
          </a:p>
          <a:p>
            <a:pPr indent="-342900" lvl="0" marL="342900" marR="1991360" rtl="0" algn="just">
              <a:lnSpc>
                <a:spcPct val="105000"/>
              </a:lnSpc>
              <a:spcBef>
                <a:spcPts val="15"/>
              </a:spcBef>
              <a:spcAft>
                <a:spcPts val="0"/>
              </a:spcAft>
              <a:buClr>
                <a:srgbClr val="000000"/>
              </a:buClr>
              <a:buSzPts val="900"/>
              <a:buFont typeface="Arial"/>
              <a:buChar char="•"/>
            </a:pPr>
            <a:r>
              <a:rPr b="1" lang="it-IT" sz="2400" u="none" strike="noStrike">
                <a:solidFill>
                  <a:srgbClr val="C00000"/>
                </a:solidFill>
                <a:latin typeface="Calibri"/>
                <a:ea typeface="Calibri"/>
                <a:cs typeface="Calibri"/>
                <a:sym typeface="Calibri"/>
              </a:rPr>
              <a:t>muscoli esterni dell'anca</a:t>
            </a:r>
            <a:r>
              <a:rPr b="1" lang="it-IT" sz="2400" u="none" strike="noStrike">
                <a:solidFill>
                  <a:srgbClr val="000000"/>
                </a:solidFill>
                <a:latin typeface="Calibri"/>
                <a:ea typeface="Calibri"/>
                <a:cs typeface="Calibri"/>
                <a:sym typeface="Calibri"/>
              </a:rPr>
              <a:t>:</a:t>
            </a:r>
            <a:r>
              <a:rPr lang="it-IT" sz="2400" u="none" strike="noStrike">
                <a:solidFill>
                  <a:srgbClr val="000000"/>
                </a:solidFill>
                <a:latin typeface="Calibri"/>
                <a:ea typeface="Calibri"/>
                <a:cs typeface="Calibri"/>
                <a:sym typeface="Calibri"/>
              </a:rPr>
              <a:t> </a:t>
            </a:r>
            <a:r>
              <a:rPr b="1" lang="it-IT" sz="2400" u="none" strike="noStrike">
                <a:solidFill>
                  <a:srgbClr val="000000"/>
                </a:solidFill>
                <a:latin typeface="Calibri"/>
                <a:ea typeface="Calibri"/>
                <a:cs typeface="Calibri"/>
                <a:sym typeface="Calibri"/>
              </a:rPr>
              <a:t>grande gluteo, medio gluteo</a:t>
            </a:r>
            <a:r>
              <a:rPr lang="it-IT" sz="2400" u="none" strike="noStrike">
                <a:solidFill>
                  <a:srgbClr val="000000"/>
                </a:solidFill>
                <a:latin typeface="Calibri"/>
                <a:ea typeface="Calibri"/>
                <a:cs typeface="Calibri"/>
                <a:sym typeface="Calibri"/>
              </a:rPr>
              <a:t>, piccolo gluteo;</a:t>
            </a:r>
            <a:endParaRPr/>
          </a:p>
          <a:p>
            <a:pPr indent="-342900" lvl="0" marL="342900" marR="1991360" rtl="0" algn="just">
              <a:lnSpc>
                <a:spcPct val="90000"/>
              </a:lnSpc>
              <a:spcBef>
                <a:spcPts val="15"/>
              </a:spcBef>
              <a:spcAft>
                <a:spcPts val="0"/>
              </a:spcAft>
              <a:buClr>
                <a:srgbClr val="000000"/>
              </a:buClr>
              <a:buSzPts val="900"/>
              <a:buFont typeface="Arial"/>
              <a:buChar char="•"/>
            </a:pPr>
            <a:r>
              <a:rPr b="1" lang="it-IT" sz="2400" u="none" strike="noStrike">
                <a:solidFill>
                  <a:srgbClr val="C00000"/>
                </a:solidFill>
                <a:latin typeface="Calibri"/>
                <a:ea typeface="Calibri"/>
                <a:cs typeface="Calibri"/>
                <a:sym typeface="Calibri"/>
              </a:rPr>
              <a:t>muscoli profondi dell'anca</a:t>
            </a:r>
            <a:r>
              <a:rPr b="1" lang="it-IT" sz="2400" u="none" strike="noStrike">
                <a:solidFill>
                  <a:srgbClr val="000000"/>
                </a:solidFill>
                <a:latin typeface="Calibri"/>
                <a:ea typeface="Calibri"/>
                <a:cs typeface="Calibri"/>
                <a:sym typeface="Calibri"/>
              </a:rPr>
              <a:t>:</a:t>
            </a:r>
            <a:r>
              <a:rPr lang="it-IT" sz="2400" u="none" strike="noStrike">
                <a:solidFill>
                  <a:srgbClr val="000000"/>
                </a:solidFill>
                <a:latin typeface="Calibri"/>
                <a:ea typeface="Calibri"/>
                <a:cs typeface="Calibri"/>
                <a:sym typeface="Calibri"/>
              </a:rPr>
              <a:t> filiforme, gemelli (superiore e inferiore); otturatore esterno ed interno, quadrato del femore.</a:t>
            </a:r>
            <a:endParaRPr/>
          </a:p>
        </p:txBody>
      </p:sp>
      <p:sp>
        <p:nvSpPr>
          <p:cNvPr id="362" name="Google Shape;362;p30"/>
          <p:cNvSpPr txBox="1"/>
          <p:nvPr/>
        </p:nvSpPr>
        <p:spPr>
          <a:xfrm>
            <a:off x="-1" y="6424408"/>
            <a:ext cx="1164331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000000"/>
                </a:solidFill>
                <a:latin typeface="Calibri"/>
                <a:ea typeface="Calibri"/>
                <a:cs typeface="Calibri"/>
                <a:sym typeface="Calibri"/>
              </a:rPr>
              <a:t>🡪 Tra questi, gli unici muscoli investigabili attraverso sEMG sono il grande e</a:t>
            </a:r>
            <a:r>
              <a:rPr b="1" lang="it-IT" sz="2400">
                <a:solidFill>
                  <a:srgbClr val="000000"/>
                </a:solidFill>
                <a:latin typeface="Times New Roman"/>
                <a:ea typeface="Times New Roman"/>
                <a:cs typeface="Times New Roman"/>
                <a:sym typeface="Times New Roman"/>
              </a:rPr>
              <a:t> </a:t>
            </a:r>
            <a:r>
              <a:rPr b="1" lang="it-IT" sz="2400">
                <a:solidFill>
                  <a:srgbClr val="000000"/>
                </a:solidFill>
                <a:latin typeface="Calibri"/>
                <a:ea typeface="Calibri"/>
                <a:cs typeface="Calibri"/>
                <a:sym typeface="Calibri"/>
              </a:rPr>
              <a:t>medio gluteo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Muscolo gemello inferiore - Wikipedia" id="363" name="Google Shape;363;p30"/>
          <p:cNvPicPr preferRelativeResize="0"/>
          <p:nvPr/>
        </p:nvPicPr>
        <p:blipFill rotWithShape="1">
          <a:blip r:embed="rId5">
            <a:alphaModFix/>
          </a:blip>
          <a:srcRect b="0" l="0" r="0" t="0"/>
          <a:stretch/>
        </p:blipFill>
        <p:spPr>
          <a:xfrm>
            <a:off x="9032112" y="4234432"/>
            <a:ext cx="2506444" cy="226351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1"/>
          <p:cNvSpPr txBox="1"/>
          <p:nvPr>
            <p:ph type="title"/>
          </p:nvPr>
        </p:nvSpPr>
        <p:spPr>
          <a:xfrm>
            <a:off x="33453" y="-33732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Articolazione coxofemorale</a:t>
            </a:r>
            <a:endParaRPr/>
          </a:p>
        </p:txBody>
      </p:sp>
      <p:sp>
        <p:nvSpPr>
          <p:cNvPr id="370" name="Google Shape;370;p31"/>
          <p:cNvSpPr txBox="1"/>
          <p:nvPr/>
        </p:nvSpPr>
        <p:spPr>
          <a:xfrm>
            <a:off x="137302" y="522468"/>
            <a:ext cx="9458743" cy="40626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000000"/>
                </a:solidFill>
                <a:latin typeface="Calibri"/>
                <a:ea typeface="Calibri"/>
                <a:cs typeface="Calibri"/>
                <a:sym typeface="Calibri"/>
              </a:rPr>
              <a:t>All'inizio del ciclo del passo</a:t>
            </a:r>
            <a:r>
              <a:rPr lang="it-IT" sz="2400">
                <a:solidFill>
                  <a:srgbClr val="000000"/>
                </a:solidFill>
                <a:latin typeface="Calibri"/>
                <a:ea typeface="Calibri"/>
                <a:cs typeface="Calibri"/>
                <a:sym typeface="Calibri"/>
              </a:rPr>
              <a:t>, con la fase di risposta al carico si attivano gli </a:t>
            </a:r>
            <a:r>
              <a:rPr b="1" lang="it-IT" sz="2400">
                <a:solidFill>
                  <a:srgbClr val="000000"/>
                </a:solidFill>
                <a:latin typeface="Calibri"/>
                <a:ea typeface="Calibri"/>
                <a:cs typeface="Calibri"/>
                <a:sym typeface="Calibri"/>
              </a:rPr>
              <a:t>estensori dell’ articolazione coxofemorale</a:t>
            </a:r>
            <a:r>
              <a:rPr lang="it-IT" sz="2400">
                <a:solidFill>
                  <a:srgbClr val="000000"/>
                </a:solidFill>
                <a:latin typeface="Calibri"/>
                <a:ea typeface="Calibri"/>
                <a:cs typeface="Calibri"/>
                <a:sym typeface="Calibri"/>
              </a:rPr>
              <a:t> (bicipite femorale compreso</a:t>
            </a:r>
            <a:r>
              <a:rPr baseline="30000" lang="it-IT" sz="2400">
                <a:solidFill>
                  <a:srgbClr val="000000"/>
                </a:solidFill>
                <a:latin typeface="Calibri"/>
                <a:ea typeface="Calibri"/>
                <a:cs typeface="Calibri"/>
                <a:sym typeface="Calibri"/>
              </a:rPr>
              <a:t>1</a:t>
            </a:r>
            <a:r>
              <a:rPr lang="it-IT" sz="2400">
                <a:solidFill>
                  <a:srgbClr val="000000"/>
                </a:solidFill>
                <a:latin typeface="Calibri"/>
                <a:ea typeface="Calibri"/>
                <a:cs typeface="Calibri"/>
                <a:sym typeface="Calibri"/>
              </a:rPr>
              <a:t>) al fine di generare un momento interno estensorio che contrasti quello esterno di natura flessoria. La durata di tale attivazione può essere estremamente variabile. La muscolatura estensoria riprenderà ad attivarsi nella fase terminale dell'oscillazione in preparazione al nuovo contatto. Così come descritto per i muscoli di caviglia e ginocchio, una rappresentazione cartesiana dell'attivazione degli estensori è di tipo bifasico ma di fatto, tale attivazione è </a:t>
            </a:r>
            <a:r>
              <a:rPr b="1" lang="it-IT" sz="2400">
                <a:solidFill>
                  <a:srgbClr val="000000"/>
                </a:solidFill>
                <a:latin typeface="Calibri"/>
                <a:ea typeface="Calibri"/>
                <a:cs typeface="Calibri"/>
                <a:sym typeface="Calibri"/>
              </a:rPr>
              <a:t>monofasica</a:t>
            </a:r>
            <a:r>
              <a:rPr lang="it-IT" sz="24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it-IT" sz="2400">
                <a:solidFill>
                  <a:srgbClr val="000000"/>
                </a:solidFill>
                <a:latin typeface="Calibri"/>
                <a:ea typeface="Calibri"/>
                <a:cs typeface="Calibri"/>
                <a:sym typeface="Calibri"/>
              </a:rPr>
              <a:t>.</a:t>
            </a:r>
            <a:endParaRPr sz="24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71" name="Google Shape;371;p31"/>
          <p:cNvPicPr preferRelativeResize="0"/>
          <p:nvPr/>
        </p:nvPicPr>
        <p:blipFill rotWithShape="1">
          <a:blip r:embed="rId3">
            <a:alphaModFix/>
          </a:blip>
          <a:srcRect b="0" l="0" r="0" t="0"/>
          <a:stretch/>
        </p:blipFill>
        <p:spPr>
          <a:xfrm>
            <a:off x="9458743" y="182767"/>
            <a:ext cx="2595955" cy="3724102"/>
          </a:xfrm>
          <a:prstGeom prst="rect">
            <a:avLst/>
          </a:prstGeom>
          <a:noFill/>
          <a:ln>
            <a:noFill/>
          </a:ln>
        </p:spPr>
      </p:pic>
      <p:pic>
        <p:nvPicPr>
          <p:cNvPr id="372" name="Google Shape;372;p31"/>
          <p:cNvPicPr preferRelativeResize="0"/>
          <p:nvPr/>
        </p:nvPicPr>
        <p:blipFill rotWithShape="1">
          <a:blip r:embed="rId4">
            <a:alphaModFix/>
          </a:blip>
          <a:srcRect b="0" l="0" r="0" t="0"/>
          <a:stretch/>
        </p:blipFill>
        <p:spPr>
          <a:xfrm>
            <a:off x="323919" y="3906869"/>
            <a:ext cx="2853621" cy="2951131"/>
          </a:xfrm>
          <a:prstGeom prst="rect">
            <a:avLst/>
          </a:prstGeom>
          <a:noFill/>
          <a:ln>
            <a:noFill/>
          </a:ln>
        </p:spPr>
      </p:pic>
      <p:sp>
        <p:nvSpPr>
          <p:cNvPr id="373" name="Google Shape;373;p31"/>
          <p:cNvSpPr txBox="1"/>
          <p:nvPr/>
        </p:nvSpPr>
        <p:spPr>
          <a:xfrm>
            <a:off x="3257550" y="4258479"/>
            <a:ext cx="7982953"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a:solidFill>
                  <a:srgbClr val="000000"/>
                </a:solidFill>
                <a:latin typeface="Calibri"/>
                <a:ea typeface="Calibri"/>
                <a:cs typeface="Calibri"/>
                <a:sym typeface="Calibri"/>
              </a:rPr>
              <a:t>Come accade nelle altre articolazioni i muscoli </a:t>
            </a:r>
            <a:r>
              <a:rPr b="1" lang="it-IT" sz="2400">
                <a:solidFill>
                  <a:srgbClr val="000000"/>
                </a:solidFill>
                <a:latin typeface="Calibri"/>
                <a:ea typeface="Calibri"/>
                <a:cs typeface="Calibri"/>
                <a:sym typeface="Calibri"/>
              </a:rPr>
              <a:t>flessori</a:t>
            </a:r>
            <a:r>
              <a:rPr lang="it-IT" sz="2400">
                <a:solidFill>
                  <a:srgbClr val="000000"/>
                </a:solidFill>
                <a:latin typeface="Calibri"/>
                <a:ea typeface="Calibri"/>
                <a:cs typeface="Calibri"/>
                <a:sym typeface="Calibri"/>
              </a:rPr>
              <a:t> (compreso il retto femorale</a:t>
            </a:r>
            <a:r>
              <a:rPr baseline="30000" lang="it-IT" sz="2400">
                <a:solidFill>
                  <a:srgbClr val="000000"/>
                </a:solidFill>
                <a:latin typeface="Calibri"/>
                <a:ea typeface="Calibri"/>
                <a:cs typeface="Calibri"/>
                <a:sym typeface="Calibri"/>
              </a:rPr>
              <a:t>1</a:t>
            </a:r>
            <a:r>
              <a:rPr lang="it-IT" sz="2400">
                <a:solidFill>
                  <a:srgbClr val="000000"/>
                </a:solidFill>
                <a:latin typeface="Calibri"/>
                <a:ea typeface="Calibri"/>
                <a:cs typeface="Calibri"/>
                <a:sym typeface="Calibri"/>
              </a:rPr>
              <a:t>) si attivano in </a:t>
            </a:r>
            <a:r>
              <a:rPr b="1" lang="it-IT" sz="2400">
                <a:solidFill>
                  <a:srgbClr val="000000"/>
                </a:solidFill>
                <a:latin typeface="Calibri"/>
                <a:ea typeface="Calibri"/>
                <a:cs typeface="Calibri"/>
                <a:sym typeface="Calibri"/>
              </a:rPr>
              <a:t>completa</a:t>
            </a:r>
            <a:r>
              <a:rPr lang="it-IT" sz="2400">
                <a:solidFill>
                  <a:srgbClr val="000000"/>
                </a:solidFill>
                <a:latin typeface="Calibri"/>
                <a:ea typeface="Calibri"/>
                <a:cs typeface="Calibri"/>
                <a:sym typeface="Calibri"/>
              </a:rPr>
              <a:t> </a:t>
            </a:r>
            <a:r>
              <a:rPr b="1" lang="it-IT" sz="2400">
                <a:solidFill>
                  <a:srgbClr val="000000"/>
                </a:solidFill>
                <a:latin typeface="Calibri"/>
                <a:ea typeface="Calibri"/>
                <a:cs typeface="Calibri"/>
                <a:sym typeface="Calibri"/>
              </a:rPr>
              <a:t>alternanza</a:t>
            </a:r>
            <a:r>
              <a:rPr lang="it-IT" sz="2400">
                <a:solidFill>
                  <a:srgbClr val="000000"/>
                </a:solidFill>
                <a:latin typeface="Calibri"/>
                <a:ea typeface="Calibri"/>
                <a:cs typeface="Calibri"/>
                <a:sym typeface="Calibri"/>
              </a:rPr>
              <a:t> con i loro </a:t>
            </a:r>
            <a:r>
              <a:rPr b="1" lang="it-IT" sz="2400">
                <a:solidFill>
                  <a:srgbClr val="000000"/>
                </a:solidFill>
                <a:latin typeface="Calibri"/>
                <a:ea typeface="Calibri"/>
                <a:cs typeface="Calibri"/>
                <a:sym typeface="Calibri"/>
              </a:rPr>
              <a:t>antagonisti</a:t>
            </a:r>
            <a:r>
              <a:rPr lang="it-IT" sz="2400">
                <a:solidFill>
                  <a:srgbClr val="000000"/>
                </a:solidFill>
                <a:latin typeface="Calibri"/>
                <a:ea typeface="Calibri"/>
                <a:cs typeface="Calibri"/>
                <a:sym typeface="Calibri"/>
              </a:rPr>
              <a:t>. Essi si attivano infatti </a:t>
            </a:r>
            <a:r>
              <a:rPr b="1" lang="it-IT" sz="2400">
                <a:solidFill>
                  <a:srgbClr val="000000"/>
                </a:solidFill>
                <a:latin typeface="Calibri"/>
                <a:ea typeface="Calibri"/>
                <a:cs typeface="Calibri"/>
                <a:sym typeface="Calibri"/>
              </a:rPr>
              <a:t>nella</a:t>
            </a:r>
            <a:r>
              <a:rPr lang="it-IT" sz="2400">
                <a:solidFill>
                  <a:srgbClr val="000000"/>
                </a:solidFill>
                <a:latin typeface="Calibri"/>
                <a:ea typeface="Calibri"/>
                <a:cs typeface="Calibri"/>
                <a:sym typeface="Calibri"/>
              </a:rPr>
              <a:t> </a:t>
            </a:r>
            <a:r>
              <a:rPr b="1" lang="it-IT" sz="2400">
                <a:solidFill>
                  <a:srgbClr val="000000"/>
                </a:solidFill>
                <a:latin typeface="Calibri"/>
                <a:ea typeface="Calibri"/>
                <a:cs typeface="Calibri"/>
                <a:sym typeface="Calibri"/>
              </a:rPr>
              <a:t>fase</a:t>
            </a:r>
            <a:r>
              <a:rPr lang="it-IT" sz="2400">
                <a:solidFill>
                  <a:srgbClr val="000000"/>
                </a:solidFill>
                <a:latin typeface="Calibri"/>
                <a:ea typeface="Calibri"/>
                <a:cs typeface="Calibri"/>
                <a:sym typeface="Calibri"/>
              </a:rPr>
              <a:t> </a:t>
            </a:r>
            <a:r>
              <a:rPr b="1" lang="it-IT" sz="2400">
                <a:solidFill>
                  <a:srgbClr val="000000"/>
                </a:solidFill>
                <a:latin typeface="Calibri"/>
                <a:ea typeface="Calibri"/>
                <a:cs typeface="Calibri"/>
                <a:sym typeface="Calibri"/>
              </a:rPr>
              <a:t>di</a:t>
            </a:r>
            <a:r>
              <a:rPr lang="it-IT" sz="2400">
                <a:solidFill>
                  <a:srgbClr val="000000"/>
                </a:solidFill>
                <a:latin typeface="Calibri"/>
                <a:ea typeface="Calibri"/>
                <a:cs typeface="Calibri"/>
                <a:sym typeface="Calibri"/>
              </a:rPr>
              <a:t> </a:t>
            </a:r>
            <a:r>
              <a:rPr b="1" lang="it-IT" sz="2400">
                <a:solidFill>
                  <a:srgbClr val="000000"/>
                </a:solidFill>
                <a:latin typeface="Calibri"/>
                <a:ea typeface="Calibri"/>
                <a:cs typeface="Calibri"/>
                <a:sym typeface="Calibri"/>
              </a:rPr>
              <a:t>pre-swing</a:t>
            </a:r>
            <a:r>
              <a:rPr lang="it-IT" sz="2400">
                <a:solidFill>
                  <a:srgbClr val="000000"/>
                </a:solidFill>
                <a:latin typeface="Calibri"/>
                <a:ea typeface="Calibri"/>
                <a:cs typeface="Calibri"/>
                <a:sym typeface="Calibri"/>
              </a:rPr>
              <a:t> </a:t>
            </a:r>
            <a:r>
              <a:rPr b="1" lang="it-IT" sz="2400">
                <a:solidFill>
                  <a:srgbClr val="000000"/>
                </a:solidFill>
                <a:latin typeface="Calibri"/>
                <a:ea typeface="Calibri"/>
                <a:cs typeface="Calibri"/>
                <a:sym typeface="Calibri"/>
              </a:rPr>
              <a:t>e nella</a:t>
            </a:r>
            <a:r>
              <a:rPr lang="it-IT" sz="2400">
                <a:solidFill>
                  <a:srgbClr val="000000"/>
                </a:solidFill>
                <a:latin typeface="Calibri"/>
                <a:ea typeface="Calibri"/>
                <a:cs typeface="Calibri"/>
                <a:sym typeface="Calibri"/>
              </a:rPr>
              <a:t> </a:t>
            </a:r>
            <a:r>
              <a:rPr b="1" lang="it-IT" sz="2400">
                <a:solidFill>
                  <a:srgbClr val="000000"/>
                </a:solidFill>
                <a:latin typeface="Calibri"/>
                <a:ea typeface="Calibri"/>
                <a:cs typeface="Calibri"/>
                <a:sym typeface="Calibri"/>
              </a:rPr>
              <a:t>prima</a:t>
            </a:r>
            <a:r>
              <a:rPr lang="it-IT" sz="2400">
                <a:solidFill>
                  <a:srgbClr val="000000"/>
                </a:solidFill>
                <a:latin typeface="Calibri"/>
                <a:ea typeface="Calibri"/>
                <a:cs typeface="Calibri"/>
                <a:sym typeface="Calibri"/>
              </a:rPr>
              <a:t> </a:t>
            </a:r>
            <a:r>
              <a:rPr b="1" lang="it-IT" sz="2400">
                <a:solidFill>
                  <a:srgbClr val="000000"/>
                </a:solidFill>
                <a:latin typeface="Calibri"/>
                <a:ea typeface="Calibri"/>
                <a:cs typeface="Calibri"/>
                <a:sym typeface="Calibri"/>
              </a:rPr>
              <a:t>metà dell'oscillazione</a:t>
            </a:r>
            <a:endParaRPr sz="24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7" name="Shape 377"/>
        <p:cNvGrpSpPr/>
        <p:nvPr/>
      </p:nvGrpSpPr>
      <p:grpSpPr>
        <a:xfrm>
          <a:off x="0" y="0"/>
          <a:ext cx="0" cy="0"/>
          <a:chOff x="0" y="0"/>
          <a:chExt cx="0" cy="0"/>
        </a:xfrm>
      </p:grpSpPr>
      <p:sp>
        <p:nvSpPr>
          <p:cNvPr id="378" name="Google Shape;378;p32"/>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32"/>
          <p:cNvSpPr/>
          <p:nvPr/>
        </p:nvSpPr>
        <p:spPr>
          <a:xfrm>
            <a:off x="0" y="0"/>
            <a:ext cx="2013557" cy="6858000"/>
          </a:xfrm>
          <a:prstGeom prst="rect">
            <a:avLst/>
          </a:prstGeom>
          <a:solidFill>
            <a:srgbClr val="6E4B5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32"/>
          <p:cNvSpPr/>
          <p:nvPr>
            <p:ph type="title"/>
          </p:nvPr>
        </p:nvSpPr>
        <p:spPr>
          <a:xfrm>
            <a:off x="640080" y="2074363"/>
            <a:ext cx="2752354" cy="2709275"/>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600"/>
              <a:buFont typeface="Calibri"/>
              <a:buNone/>
            </a:pPr>
            <a:r>
              <a:rPr b="1" lang="it-IT" sz="2600">
                <a:solidFill>
                  <a:srgbClr val="FFFFFF"/>
                </a:solidFill>
                <a:latin typeface="Calibri"/>
                <a:ea typeface="Calibri"/>
                <a:cs typeface="Calibri"/>
                <a:sym typeface="Calibri"/>
              </a:rPr>
              <a:t>VISIONE DI INSIEME</a:t>
            </a:r>
            <a:endParaRPr/>
          </a:p>
        </p:txBody>
      </p:sp>
      <p:pic>
        <p:nvPicPr>
          <p:cNvPr descr="Modeling and simulation of normal and hemiparetic gait" id="381" name="Google Shape;381;p32"/>
          <p:cNvPicPr preferRelativeResize="0"/>
          <p:nvPr/>
        </p:nvPicPr>
        <p:blipFill rotWithShape="1">
          <a:blip r:embed="rId3">
            <a:alphaModFix/>
          </a:blip>
          <a:srcRect b="0" l="0" r="0" t="0"/>
          <a:stretch/>
        </p:blipFill>
        <p:spPr>
          <a:xfrm>
            <a:off x="5134615" y="150383"/>
            <a:ext cx="4479224" cy="3046531"/>
          </a:xfrm>
          <a:prstGeom prst="rect">
            <a:avLst/>
          </a:prstGeom>
          <a:noFill/>
          <a:ln>
            <a:noFill/>
          </a:ln>
        </p:spPr>
      </p:pic>
      <p:sp>
        <p:nvSpPr>
          <p:cNvPr id="382" name="Google Shape;382;p32"/>
          <p:cNvSpPr txBox="1"/>
          <p:nvPr/>
        </p:nvSpPr>
        <p:spPr>
          <a:xfrm>
            <a:off x="3509777" y="3288519"/>
            <a:ext cx="8564880"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000">
                <a:solidFill>
                  <a:schemeClr val="dk1"/>
                </a:solidFill>
                <a:latin typeface="Calibri"/>
                <a:ea typeface="Calibri"/>
                <a:cs typeface="Calibri"/>
                <a:sym typeface="Calibri"/>
              </a:rPr>
              <a:t>Durante ogni ciclo del passo l’ </a:t>
            </a:r>
            <a:r>
              <a:rPr b="1" lang="it-IT" sz="2000">
                <a:solidFill>
                  <a:srgbClr val="C00000"/>
                </a:solidFill>
                <a:latin typeface="Calibri"/>
                <a:ea typeface="Calibri"/>
                <a:cs typeface="Calibri"/>
                <a:sym typeface="Calibri"/>
              </a:rPr>
              <a:t>articolazione tibiotarsica </a:t>
            </a:r>
            <a:r>
              <a:rPr lang="it-IT" sz="2000">
                <a:solidFill>
                  <a:schemeClr val="dk1"/>
                </a:solidFill>
                <a:latin typeface="Calibri"/>
                <a:ea typeface="Calibri"/>
                <a:cs typeface="Calibri"/>
                <a:sym typeface="Calibri"/>
              </a:rPr>
              <a:t>esegue 4 archi di movimento, 2 volte si flette plantarmente e 2 volte dorsalmente. I primi 3 archi avvengono durante il periodo di appoggio, l’ultimo arco di flessione dorsale avviene nella fase di oscillazione. </a:t>
            </a:r>
            <a:endParaRPr/>
          </a:p>
          <a:p>
            <a:pPr indent="0" lvl="0" marL="0" marR="0" rtl="0" algn="l">
              <a:spcBef>
                <a:spcPts val="0"/>
              </a:spcBef>
              <a:spcAft>
                <a:spcPts val="0"/>
              </a:spcAft>
              <a:buNone/>
            </a:pPr>
            <a:r>
              <a:rPr lang="it-IT" sz="2000">
                <a:solidFill>
                  <a:schemeClr val="dk1"/>
                </a:solidFill>
                <a:latin typeface="Calibri"/>
                <a:ea typeface="Calibri"/>
                <a:cs typeface="Calibri"/>
                <a:sym typeface="Calibri"/>
              </a:rPr>
              <a:t>Durante ogni ciclo del passo il </a:t>
            </a:r>
            <a:r>
              <a:rPr b="1" lang="it-IT" sz="2000">
                <a:solidFill>
                  <a:srgbClr val="0070C0"/>
                </a:solidFill>
                <a:latin typeface="Calibri"/>
                <a:ea typeface="Calibri"/>
                <a:cs typeface="Calibri"/>
                <a:sym typeface="Calibri"/>
              </a:rPr>
              <a:t>ginocchio</a:t>
            </a:r>
            <a:r>
              <a:rPr lang="it-IT" sz="2000">
                <a:solidFill>
                  <a:srgbClr val="0070C0"/>
                </a:solidFill>
                <a:latin typeface="Calibri"/>
                <a:ea typeface="Calibri"/>
                <a:cs typeface="Calibri"/>
                <a:sym typeface="Calibri"/>
              </a:rPr>
              <a:t> </a:t>
            </a:r>
            <a:r>
              <a:rPr lang="it-IT" sz="2000">
                <a:solidFill>
                  <a:schemeClr val="dk1"/>
                </a:solidFill>
                <a:latin typeface="Calibri"/>
                <a:ea typeface="Calibri"/>
                <a:cs typeface="Calibri"/>
                <a:sym typeface="Calibri"/>
              </a:rPr>
              <a:t>esegue 4 archi di movimento, 2 volte si flette e 2 volte si estende. L’escursione fisiologica del ginocchio durante il cammino va da 0 a 70 gradi di flessione, dipende dalla velocità del cammino e dalla variabilità interindividuale.</a:t>
            </a:r>
            <a:endParaRPr/>
          </a:p>
          <a:p>
            <a:pPr indent="0" lvl="0" marL="0" marR="0" rtl="0" algn="l">
              <a:spcBef>
                <a:spcPts val="0"/>
              </a:spcBef>
              <a:spcAft>
                <a:spcPts val="0"/>
              </a:spcAft>
              <a:buNone/>
            </a:pPr>
            <a:r>
              <a:rPr lang="it-IT" sz="2000">
                <a:solidFill>
                  <a:schemeClr val="dk1"/>
                </a:solidFill>
                <a:latin typeface="Calibri"/>
                <a:ea typeface="Calibri"/>
                <a:cs typeface="Calibri"/>
                <a:sym typeface="Calibri"/>
              </a:rPr>
              <a:t>Durante ogni ciclo del passo </a:t>
            </a:r>
            <a:r>
              <a:rPr b="1" lang="it-IT" sz="2000">
                <a:solidFill>
                  <a:srgbClr val="9900CC"/>
                </a:solidFill>
                <a:latin typeface="Calibri"/>
                <a:ea typeface="Calibri"/>
                <a:cs typeface="Calibri"/>
                <a:sym typeface="Calibri"/>
              </a:rPr>
              <a:t>l’anca</a:t>
            </a:r>
            <a:r>
              <a:rPr lang="it-IT" sz="2000">
                <a:solidFill>
                  <a:schemeClr val="dk1"/>
                </a:solidFill>
                <a:latin typeface="Calibri"/>
                <a:ea typeface="Calibri"/>
                <a:cs typeface="Calibri"/>
                <a:sym typeface="Calibri"/>
              </a:rPr>
              <a:t> esegue 2 archi di movimento principali, 1 di estensione durante l’appoggio ed 1 di flessione durante l’oscillazione. L’escursione fisiologica dell’anca durante il cammino è di 40 gradi.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3"/>
          <p:cNvSpPr txBox="1"/>
          <p:nvPr>
            <p:ph type="title"/>
          </p:nvPr>
        </p:nvSpPr>
        <p:spPr>
          <a:xfrm>
            <a:off x="33453" y="-30303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sEMG in ambito di studio del movimento</a:t>
            </a:r>
            <a:endParaRPr/>
          </a:p>
        </p:txBody>
      </p:sp>
      <p:sp>
        <p:nvSpPr>
          <p:cNvPr id="389" name="Google Shape;389;p33"/>
          <p:cNvSpPr txBox="1"/>
          <p:nvPr/>
        </p:nvSpPr>
        <p:spPr>
          <a:xfrm>
            <a:off x="33452" y="569069"/>
            <a:ext cx="12125095" cy="72019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a:solidFill>
                  <a:srgbClr val="000000"/>
                </a:solidFill>
                <a:latin typeface="Calibri"/>
                <a:ea typeface="Calibri"/>
                <a:cs typeface="Calibri"/>
                <a:sym typeface="Calibri"/>
              </a:rPr>
              <a:t>N</a:t>
            </a:r>
            <a:r>
              <a:rPr lang="it-IT" sz="2400" u="none" strike="noStrike">
                <a:solidFill>
                  <a:srgbClr val="000000"/>
                </a:solidFill>
                <a:latin typeface="Calibri"/>
                <a:ea typeface="Calibri"/>
                <a:cs typeface="Calibri"/>
                <a:sym typeface="Calibri"/>
              </a:rPr>
              <a:t>ella maggior parte dei casi, i dati ottenuti da registrazione sEMG durante il cammino devono essere affiancati ad informazioni cinematiche e cinetiche.</a:t>
            </a:r>
            <a:endParaRPr/>
          </a:p>
          <a:p>
            <a:pPr indent="0" lvl="0" marL="0" marR="0" rtl="0" algn="l">
              <a:spcBef>
                <a:spcPts val="0"/>
              </a:spcBef>
              <a:spcAft>
                <a:spcPts val="0"/>
              </a:spcAft>
              <a:buNone/>
            </a:pPr>
            <a:r>
              <a:rPr lang="it-IT" sz="2400" u="none" strike="noStrike">
                <a:solidFill>
                  <a:srgbClr val="000000"/>
                </a:solidFill>
                <a:latin typeface="Calibri"/>
                <a:ea typeface="Calibri"/>
                <a:cs typeface="Calibri"/>
                <a:sym typeface="Calibri"/>
              </a:rPr>
              <a:t>Dal punto di vista EMGs, invece le informazioni che si analizzano nella maggior parte dei casi sono:</a:t>
            </a:r>
            <a:endParaRPr/>
          </a:p>
          <a:p>
            <a:pPr indent="0" lvl="0" marL="0" marR="0" rtl="0" algn="l">
              <a:spcBef>
                <a:spcPts val="0"/>
              </a:spcBef>
              <a:spcAft>
                <a:spcPts val="0"/>
              </a:spcAft>
              <a:buNone/>
            </a:pPr>
            <a:r>
              <a:rPr lang="it-IT" sz="2400" u="none" strike="noStrike">
                <a:solidFill>
                  <a:srgbClr val="000000"/>
                </a:solidFill>
                <a:latin typeface="Calibri"/>
                <a:ea typeface="Calibri"/>
                <a:cs typeface="Calibri"/>
                <a:sym typeface="Calibri"/>
              </a:rPr>
              <a:t>• </a:t>
            </a:r>
            <a:r>
              <a:rPr b="1" lang="it-IT" sz="2400" u="none" strike="noStrike">
                <a:solidFill>
                  <a:srgbClr val="000000"/>
                </a:solidFill>
                <a:latin typeface="Calibri"/>
                <a:ea typeface="Calibri"/>
                <a:cs typeface="Calibri"/>
                <a:sym typeface="Calibri"/>
              </a:rPr>
              <a:t>timing di attivazione (s) dei muscoli considerati</a:t>
            </a:r>
            <a:endParaRPr/>
          </a:p>
          <a:p>
            <a:pPr indent="0" lvl="0" marL="0" marR="0" rtl="0" algn="l">
              <a:spcBef>
                <a:spcPts val="0"/>
              </a:spcBef>
              <a:spcAft>
                <a:spcPts val="0"/>
              </a:spcAft>
              <a:buNone/>
            </a:pPr>
            <a:r>
              <a:rPr lang="it-IT" sz="2400" u="none" strike="noStrike">
                <a:solidFill>
                  <a:srgbClr val="000000"/>
                </a:solidFill>
                <a:latin typeface="Calibri"/>
                <a:ea typeface="Calibri"/>
                <a:cs typeface="Calibri"/>
                <a:sym typeface="Calibri"/>
              </a:rPr>
              <a:t>• </a:t>
            </a:r>
            <a:r>
              <a:rPr b="1" lang="it-IT" sz="2400" u="none" strike="noStrike">
                <a:solidFill>
                  <a:srgbClr val="000000"/>
                </a:solidFill>
                <a:latin typeface="Calibri"/>
                <a:ea typeface="Calibri"/>
                <a:cs typeface="Calibri"/>
                <a:sym typeface="Calibri"/>
              </a:rPr>
              <a:t>co-attivazioni muscolari </a:t>
            </a:r>
            <a:r>
              <a:rPr b="1" lang="it-IT" sz="2400">
                <a:solidFill>
                  <a:srgbClr val="000000"/>
                </a:solidFill>
                <a:latin typeface="Calibri"/>
                <a:ea typeface="Calibri"/>
                <a:cs typeface="Calibri"/>
                <a:sym typeface="Calibri"/>
              </a:rPr>
              <a:t>e </a:t>
            </a:r>
            <a:r>
              <a:rPr b="1" lang="it-IT" sz="2400" u="none" strike="noStrike">
                <a:solidFill>
                  <a:srgbClr val="000000"/>
                </a:solidFill>
                <a:latin typeface="Calibri"/>
                <a:ea typeface="Calibri"/>
                <a:cs typeface="Calibri"/>
                <a:sym typeface="Calibri"/>
              </a:rPr>
              <a:t>sinergie muscolari</a:t>
            </a:r>
            <a:endParaRPr/>
          </a:p>
          <a:p>
            <a:pPr indent="0" lvl="0" marL="0" marR="0" rtl="0" algn="l">
              <a:spcBef>
                <a:spcPts val="0"/>
              </a:spcBef>
              <a:spcAft>
                <a:spcPts val="0"/>
              </a:spcAft>
              <a:buNone/>
            </a:pPr>
            <a:r>
              <a:t/>
            </a:r>
            <a:endParaRPr sz="2400" u="none" strike="noStrike">
              <a:solidFill>
                <a:srgbClr val="000000"/>
              </a:solidFill>
              <a:latin typeface="Calibri"/>
              <a:ea typeface="Calibri"/>
              <a:cs typeface="Calibri"/>
              <a:sym typeface="Calibri"/>
            </a:endParaRPr>
          </a:p>
          <a:p>
            <a:pPr indent="0" lvl="0" marL="0" marR="0" rtl="0" algn="l">
              <a:spcBef>
                <a:spcPts val="0"/>
              </a:spcBef>
              <a:spcAft>
                <a:spcPts val="0"/>
              </a:spcAft>
              <a:buNone/>
            </a:pPr>
            <a:r>
              <a:rPr lang="it-IT" sz="2400">
                <a:solidFill>
                  <a:srgbClr val="000000"/>
                </a:solidFill>
                <a:latin typeface="Calibri"/>
                <a:ea typeface="Calibri"/>
                <a:cs typeface="Calibri"/>
                <a:sym typeface="Calibri"/>
              </a:rPr>
              <a:t>Tramite s EMG, invece, NON è possibile ottenere informazioni come:</a:t>
            </a:r>
            <a:endParaRPr sz="2400" u="none" strike="noStrike">
              <a:solidFill>
                <a:srgbClr val="000000"/>
              </a:solidFill>
              <a:latin typeface="Calibri"/>
              <a:ea typeface="Calibri"/>
              <a:cs typeface="Calibri"/>
              <a:sym typeface="Calibri"/>
            </a:endParaRPr>
          </a:p>
          <a:p>
            <a:pPr indent="0" lvl="0" marL="0" marR="0" rtl="0" algn="l">
              <a:spcBef>
                <a:spcPts val="0"/>
              </a:spcBef>
              <a:spcAft>
                <a:spcPts val="0"/>
              </a:spcAft>
              <a:buNone/>
            </a:pPr>
            <a:r>
              <a:rPr lang="it-IT" sz="2400" u="none" strike="noStrike">
                <a:solidFill>
                  <a:srgbClr val="000000"/>
                </a:solidFill>
                <a:latin typeface="Calibri"/>
                <a:ea typeface="Calibri"/>
                <a:cs typeface="Calibri"/>
                <a:sym typeface="Calibri"/>
              </a:rPr>
              <a:t>• </a:t>
            </a:r>
            <a:r>
              <a:rPr b="1" lang="it-IT" sz="2400" u="none" strike="noStrike">
                <a:solidFill>
                  <a:srgbClr val="000000"/>
                </a:solidFill>
                <a:latin typeface="Calibri"/>
                <a:ea typeface="Calibri"/>
                <a:cs typeface="Calibri"/>
                <a:sym typeface="Calibri"/>
              </a:rPr>
              <a:t>parametri temporali</a:t>
            </a:r>
            <a:r>
              <a:rPr lang="it-IT" sz="2400" u="none" strike="noStrike">
                <a:solidFill>
                  <a:srgbClr val="000000"/>
                </a:solidFill>
                <a:latin typeface="Calibri"/>
                <a:ea typeface="Calibri"/>
                <a:cs typeface="Calibri"/>
                <a:sym typeface="Calibri"/>
              </a:rPr>
              <a:t>: durate percentuali (% rispetto alla durata del ciclo del passo) delle fasi di stance e swing e delle sotto-fasi di doppio e singolo supporto; durata dello stride; etc. 🡪 è possibile solo fare una stima</a:t>
            </a:r>
            <a:endParaRPr/>
          </a:p>
          <a:p>
            <a:pPr indent="0" lvl="0" marL="0" marR="0" rtl="0" algn="l">
              <a:spcBef>
                <a:spcPts val="0"/>
              </a:spcBef>
              <a:spcAft>
                <a:spcPts val="0"/>
              </a:spcAft>
              <a:buNone/>
            </a:pPr>
            <a:r>
              <a:rPr lang="it-IT" sz="2400" u="none" strike="noStrike">
                <a:solidFill>
                  <a:srgbClr val="000000"/>
                </a:solidFill>
                <a:latin typeface="Calibri"/>
                <a:ea typeface="Calibri"/>
                <a:cs typeface="Calibri"/>
                <a:sym typeface="Calibri"/>
              </a:rPr>
              <a:t>• </a:t>
            </a:r>
            <a:r>
              <a:rPr b="1" lang="it-IT" sz="2400" u="none" strike="noStrike">
                <a:solidFill>
                  <a:srgbClr val="000000"/>
                </a:solidFill>
                <a:latin typeface="Calibri"/>
                <a:ea typeface="Calibri"/>
                <a:cs typeface="Calibri"/>
                <a:sym typeface="Calibri"/>
              </a:rPr>
              <a:t>parametri spaziali</a:t>
            </a:r>
            <a:r>
              <a:rPr lang="it-IT" sz="2400" u="none" strike="noStrike">
                <a:solidFill>
                  <a:srgbClr val="000000"/>
                </a:solidFill>
                <a:latin typeface="Calibri"/>
                <a:ea typeface="Calibri"/>
                <a:cs typeface="Calibri"/>
                <a:sym typeface="Calibri"/>
              </a:rPr>
              <a:t>: </a:t>
            </a:r>
            <a:r>
              <a:rPr lang="it-IT" sz="2400">
                <a:solidFill>
                  <a:srgbClr val="000000"/>
                </a:solidFill>
                <a:latin typeface="Calibri"/>
                <a:ea typeface="Calibri"/>
                <a:cs typeface="Calibri"/>
                <a:sym typeface="Calibri"/>
              </a:rPr>
              <a:t>lunghezza percorsi,</a:t>
            </a:r>
            <a:r>
              <a:rPr lang="it-IT" sz="2400" u="none" strike="noStrike">
                <a:solidFill>
                  <a:srgbClr val="000000"/>
                </a:solidFill>
                <a:latin typeface="Calibri"/>
                <a:ea typeface="Calibri"/>
                <a:cs typeface="Calibri"/>
                <a:sym typeface="Calibri"/>
              </a:rPr>
              <a:t> lunghezza (semi-)passo,</a:t>
            </a:r>
            <a:r>
              <a:rPr lang="it-IT" sz="2400">
                <a:solidFill>
                  <a:srgbClr val="000000"/>
                </a:solidFill>
                <a:latin typeface="Calibri"/>
                <a:ea typeface="Calibri"/>
                <a:cs typeface="Calibri"/>
                <a:sym typeface="Calibri"/>
              </a:rPr>
              <a:t> </a:t>
            </a:r>
            <a:r>
              <a:rPr lang="it-IT" sz="2400" u="none" strike="noStrike">
                <a:solidFill>
                  <a:srgbClr val="000000"/>
                </a:solidFill>
                <a:latin typeface="Calibri"/>
                <a:ea typeface="Calibri"/>
                <a:cs typeface="Calibri"/>
                <a:sym typeface="Calibri"/>
              </a:rPr>
              <a:t>larghezza della base di appoggio etc.</a:t>
            </a:r>
            <a:endParaRPr/>
          </a:p>
          <a:p>
            <a:pPr indent="0" lvl="0" marL="0" marR="0" rtl="0" algn="l">
              <a:spcBef>
                <a:spcPts val="0"/>
              </a:spcBef>
              <a:spcAft>
                <a:spcPts val="0"/>
              </a:spcAft>
              <a:buNone/>
            </a:pPr>
            <a:r>
              <a:rPr lang="it-IT" sz="2400" u="none" strike="noStrike">
                <a:solidFill>
                  <a:srgbClr val="000000"/>
                </a:solidFill>
                <a:latin typeface="Calibri"/>
                <a:ea typeface="Calibri"/>
                <a:cs typeface="Calibri"/>
                <a:sym typeface="Calibri"/>
              </a:rPr>
              <a:t>• </a:t>
            </a:r>
            <a:r>
              <a:rPr b="1" lang="it-IT" sz="2400" u="none" strike="noStrike">
                <a:solidFill>
                  <a:srgbClr val="000000"/>
                </a:solidFill>
                <a:latin typeface="Calibri"/>
                <a:ea typeface="Calibri"/>
                <a:cs typeface="Calibri"/>
                <a:sym typeface="Calibri"/>
              </a:rPr>
              <a:t>parametri cinematici</a:t>
            </a:r>
            <a:r>
              <a:rPr lang="it-IT" sz="2400" u="none" strike="noStrike">
                <a:solidFill>
                  <a:srgbClr val="000000"/>
                </a:solidFill>
                <a:latin typeface="Calibri"/>
                <a:ea typeface="Calibri"/>
                <a:cs typeface="Calibri"/>
                <a:sym typeface="Calibri"/>
              </a:rPr>
              <a:t>: range of motions (escursione angolare massima)</a:t>
            </a:r>
            <a:endParaRPr/>
          </a:p>
          <a:p>
            <a:pPr indent="0" lvl="0" marL="0" marR="0" rtl="0" algn="l">
              <a:spcBef>
                <a:spcPts val="0"/>
              </a:spcBef>
              <a:spcAft>
                <a:spcPts val="0"/>
              </a:spcAft>
              <a:buNone/>
            </a:pPr>
            <a:r>
              <a:rPr lang="it-IT" sz="2400" u="none" strike="noStrike">
                <a:solidFill>
                  <a:srgbClr val="000000"/>
                </a:solidFill>
                <a:latin typeface="Calibri"/>
                <a:ea typeface="Calibri"/>
                <a:cs typeface="Calibri"/>
                <a:sym typeface="Calibri"/>
              </a:rPr>
              <a:t>• </a:t>
            </a:r>
            <a:r>
              <a:rPr b="1" lang="it-IT" sz="2400" u="none" strike="noStrike">
                <a:solidFill>
                  <a:srgbClr val="000000"/>
                </a:solidFill>
                <a:latin typeface="Calibri"/>
                <a:ea typeface="Calibri"/>
                <a:cs typeface="Calibri"/>
                <a:sym typeface="Calibri"/>
              </a:rPr>
              <a:t>parametri cinetici</a:t>
            </a:r>
            <a:r>
              <a:rPr lang="it-IT" sz="2400" u="none" strike="noStrike">
                <a:solidFill>
                  <a:srgbClr val="000000"/>
                </a:solidFill>
                <a:latin typeface="Calibri"/>
                <a:ea typeface="Calibri"/>
                <a:cs typeface="Calibri"/>
                <a:sym typeface="Calibri"/>
              </a:rPr>
              <a:t>: componenti verticale, antero-posteriore e medio-laterale della forza di reazione al terreno durante la fase di appoggio di un arto; momenti articolari interni alle articolazioni di caviglia, ginocchio ed anca etc.</a:t>
            </a:r>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rPr lang="it-IT" sz="1800" u="none" strike="noStrike">
                <a:solidFill>
                  <a:srgbClr val="000000"/>
                </a:solidFill>
                <a:latin typeface="Calibri"/>
                <a:ea typeface="Calibri"/>
                <a:cs typeface="Calibri"/>
                <a:sym typeface="Calibri"/>
              </a:rPr>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4"/>
          <p:cNvSpPr txBox="1"/>
          <p:nvPr>
            <p:ph type="title"/>
          </p:nvPr>
        </p:nvSpPr>
        <p:spPr>
          <a:xfrm>
            <a:off x="33453" y="-22302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sEMG in ambito di studio del movimento</a:t>
            </a:r>
            <a:endParaRPr/>
          </a:p>
        </p:txBody>
      </p:sp>
      <p:sp>
        <p:nvSpPr>
          <p:cNvPr id="396" name="Google Shape;396;p34"/>
          <p:cNvSpPr txBox="1"/>
          <p:nvPr/>
        </p:nvSpPr>
        <p:spPr>
          <a:xfrm>
            <a:off x="33452" y="729089"/>
            <a:ext cx="12125095" cy="64633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u="none" strike="noStrike">
                <a:solidFill>
                  <a:srgbClr val="000000"/>
                </a:solidFill>
                <a:latin typeface="Calibri"/>
                <a:ea typeface="Calibri"/>
                <a:cs typeface="Calibri"/>
                <a:sym typeface="Calibri"/>
              </a:rPr>
              <a:t>Nel cammino, a differenza di ciò che accade nell'analisi di altri task motori, il segnale EMGs </a:t>
            </a:r>
            <a:r>
              <a:rPr b="1" lang="it-IT" sz="2400" u="none" strike="noStrike">
                <a:solidFill>
                  <a:srgbClr val="000000"/>
                </a:solidFill>
                <a:latin typeface="Calibri"/>
                <a:ea typeface="Calibri"/>
                <a:cs typeface="Calibri"/>
                <a:sym typeface="Calibri"/>
              </a:rPr>
              <a:t>non</a:t>
            </a:r>
            <a:r>
              <a:rPr lang="it-IT" sz="2400" u="none" strike="noStrike">
                <a:solidFill>
                  <a:srgbClr val="000000"/>
                </a:solidFill>
                <a:latin typeface="Calibri"/>
                <a:ea typeface="Calibri"/>
                <a:cs typeface="Calibri"/>
                <a:sym typeface="Calibri"/>
              </a:rPr>
              <a:t> </a:t>
            </a:r>
            <a:r>
              <a:rPr b="1" lang="it-IT" sz="2400" u="none" strike="noStrike">
                <a:solidFill>
                  <a:srgbClr val="000000"/>
                </a:solidFill>
                <a:latin typeface="Calibri"/>
                <a:ea typeface="Calibri"/>
                <a:cs typeface="Calibri"/>
                <a:sym typeface="Calibri"/>
              </a:rPr>
              <a:t>viene quasi mai normalizzato in ampiezza rispetto alla MVC</a:t>
            </a:r>
            <a:r>
              <a:rPr lang="it-IT" sz="2400" u="none" strike="noStrike">
                <a:solidFill>
                  <a:srgbClr val="000000"/>
                </a:solidFill>
                <a:latin typeface="Calibri"/>
                <a:ea typeface="Calibri"/>
                <a:cs typeface="Calibri"/>
                <a:sym typeface="Calibri"/>
              </a:rPr>
              <a:t>. </a:t>
            </a:r>
            <a:endParaRPr/>
          </a:p>
          <a:p>
            <a:pPr indent="0" lvl="0" marL="0" marR="0" rtl="0" algn="l">
              <a:spcBef>
                <a:spcPts val="0"/>
              </a:spcBef>
              <a:spcAft>
                <a:spcPts val="0"/>
              </a:spcAft>
              <a:buNone/>
            </a:pPr>
            <a:r>
              <a:t/>
            </a:r>
            <a:endParaRPr sz="2400" u="none" strike="noStrike">
              <a:solidFill>
                <a:srgbClr val="000000"/>
              </a:solidFill>
              <a:latin typeface="Calibri"/>
              <a:ea typeface="Calibri"/>
              <a:cs typeface="Calibri"/>
              <a:sym typeface="Calibri"/>
            </a:endParaRPr>
          </a:p>
          <a:p>
            <a:pPr indent="0" lvl="0" marL="0" marR="0" rtl="0" algn="l">
              <a:spcBef>
                <a:spcPts val="0"/>
              </a:spcBef>
              <a:spcAft>
                <a:spcPts val="0"/>
              </a:spcAft>
              <a:buNone/>
            </a:pPr>
            <a:r>
              <a:rPr lang="it-IT" sz="2400" u="none" strike="noStrike">
                <a:solidFill>
                  <a:srgbClr val="000000"/>
                </a:solidFill>
                <a:latin typeface="Calibri"/>
                <a:ea typeface="Calibri"/>
                <a:cs typeface="Calibri"/>
                <a:sym typeface="Calibri"/>
              </a:rPr>
              <a:t>Questo accade per diversi motivi. Il motivo principale è da ricercarsi nel fatto che l'analisi del passo viene eseguita normalmente in ambito clinico (in fisiatria, ortopedia, neurologia, geriatria) dove i Pazienti investigati e le patologie studiate non permettono la registrazione della MVC (sarebbe significativamente inficiato dalla patologia!)</a:t>
            </a:r>
            <a:endParaRPr/>
          </a:p>
          <a:p>
            <a:pPr indent="0" lvl="0" marL="0" marR="0" rtl="0" algn="l">
              <a:spcBef>
                <a:spcPts val="0"/>
              </a:spcBef>
              <a:spcAft>
                <a:spcPts val="0"/>
              </a:spcAft>
              <a:buNone/>
            </a:pPr>
            <a:r>
              <a:rPr lang="it-IT" sz="2400" u="none" strike="noStrike">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it-IT" sz="2400">
                <a:solidFill>
                  <a:srgbClr val="000000"/>
                </a:solidFill>
                <a:latin typeface="Calibri"/>
                <a:ea typeface="Calibri"/>
                <a:cs typeface="Calibri"/>
                <a:sym typeface="Calibri"/>
              </a:rPr>
              <a:t>🡪 </a:t>
            </a:r>
            <a:r>
              <a:rPr lang="it-IT" sz="2400" u="none" strike="noStrike">
                <a:solidFill>
                  <a:srgbClr val="000000"/>
                </a:solidFill>
                <a:latin typeface="Calibri"/>
                <a:ea typeface="Calibri"/>
                <a:cs typeface="Calibri"/>
                <a:sym typeface="Calibri"/>
              </a:rPr>
              <a:t>Nelle </a:t>
            </a:r>
            <a:r>
              <a:rPr b="1" lang="it-IT" sz="2400" u="none" strike="noStrike">
                <a:solidFill>
                  <a:srgbClr val="000000"/>
                </a:solidFill>
                <a:latin typeface="Calibri"/>
                <a:ea typeface="Calibri"/>
                <a:cs typeface="Calibri"/>
                <a:sym typeface="Calibri"/>
              </a:rPr>
              <a:t>patologie "asimmetriche"</a:t>
            </a:r>
            <a:r>
              <a:rPr lang="it-IT" sz="2400" u="none" strike="noStrike">
                <a:solidFill>
                  <a:srgbClr val="000000"/>
                </a:solidFill>
                <a:latin typeface="Calibri"/>
                <a:ea typeface="Calibri"/>
                <a:cs typeface="Calibri"/>
                <a:sym typeface="Calibri"/>
              </a:rPr>
              <a:t> (dove la funzionalità e la forza dei muscoli dell'arto non affetto sono conservate), </a:t>
            </a:r>
            <a:r>
              <a:rPr b="1" lang="it-IT" sz="2400" u="none" strike="noStrike">
                <a:solidFill>
                  <a:srgbClr val="000000"/>
                </a:solidFill>
                <a:latin typeface="Calibri"/>
                <a:ea typeface="Calibri"/>
                <a:cs typeface="Calibri"/>
                <a:sym typeface="Calibri"/>
              </a:rPr>
              <a:t>la normalizzazione in ampiezza attraverso MVC è possibile </a:t>
            </a:r>
            <a:r>
              <a:rPr lang="it-IT" sz="2400" u="none" strike="noStrike">
                <a:solidFill>
                  <a:srgbClr val="000000"/>
                </a:solidFill>
                <a:latin typeface="Calibri"/>
                <a:ea typeface="Calibri"/>
                <a:cs typeface="Calibri"/>
                <a:sym typeface="Calibri"/>
              </a:rPr>
              <a:t>(anche per normalizzare i segnali dei muscoli dell'arto affetto). ln realtà nella pratica clinica questa procedura viene </a:t>
            </a:r>
            <a:r>
              <a:rPr lang="it-IT" sz="2400">
                <a:solidFill>
                  <a:srgbClr val="000000"/>
                </a:solidFill>
                <a:latin typeface="Calibri"/>
                <a:ea typeface="Calibri"/>
                <a:cs typeface="Calibri"/>
                <a:sym typeface="Calibri"/>
              </a:rPr>
              <a:t>poco </a:t>
            </a:r>
            <a:r>
              <a:rPr lang="it-IT" sz="2400" u="none" strike="noStrike">
                <a:solidFill>
                  <a:srgbClr val="000000"/>
                </a:solidFill>
                <a:latin typeface="Calibri"/>
                <a:ea typeface="Calibri"/>
                <a:cs typeface="Calibri"/>
                <a:sym typeface="Calibri"/>
              </a:rPr>
              <a:t>eseguita perché molto time spending e comunque </a:t>
            </a:r>
            <a:r>
              <a:rPr lang="it-IT" sz="2400">
                <a:solidFill>
                  <a:srgbClr val="000000"/>
                </a:solidFill>
                <a:latin typeface="Calibri"/>
                <a:ea typeface="Calibri"/>
                <a:cs typeface="Calibri"/>
                <a:sym typeface="Calibri"/>
              </a:rPr>
              <a:t>abbastanza provante  per i Pazienti che eseguono l'esame. Come alternativa si utilizza spesso l’ inviluppo normalizzato in ampiezza andando a considerare, come valore di riferimento, il massimo (o la media di un numero n di massimi) registrato tra tutti i cicli esaminati. </a:t>
            </a:r>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rPr lang="it-IT" sz="1800" u="none" strike="noStrike">
                <a:solidFill>
                  <a:srgbClr val="000000"/>
                </a:solidFill>
                <a:latin typeface="Calibri"/>
                <a:ea typeface="Calibri"/>
                <a:cs typeface="Calibri"/>
                <a:sym typeface="Calibri"/>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4"/>
          <p:cNvPicPr preferRelativeResize="0"/>
          <p:nvPr/>
        </p:nvPicPr>
        <p:blipFill rotWithShape="1">
          <a:blip r:embed="rId3">
            <a:alphaModFix/>
          </a:blip>
          <a:srcRect b="0" l="0" r="0" t="0"/>
          <a:stretch/>
        </p:blipFill>
        <p:spPr>
          <a:xfrm>
            <a:off x="421413" y="354330"/>
            <a:ext cx="6447586" cy="5589270"/>
          </a:xfrm>
          <a:prstGeom prst="rect">
            <a:avLst/>
          </a:prstGeom>
          <a:noFill/>
          <a:ln>
            <a:noFill/>
          </a:ln>
        </p:spPr>
      </p:pic>
      <p:sp>
        <p:nvSpPr>
          <p:cNvPr id="106" name="Google Shape;106;p4"/>
          <p:cNvSpPr txBox="1"/>
          <p:nvPr/>
        </p:nvSpPr>
        <p:spPr>
          <a:xfrm>
            <a:off x="6591300" y="61942"/>
            <a:ext cx="5600700" cy="68634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it-IT" sz="2000" u="none" cap="none" strike="noStrike">
                <a:solidFill>
                  <a:schemeClr val="dk1"/>
                </a:solidFill>
                <a:latin typeface="Calibri"/>
                <a:ea typeface="Calibri"/>
                <a:cs typeface="Calibri"/>
                <a:sym typeface="Calibri"/>
              </a:rPr>
              <a:t>L’</a:t>
            </a:r>
            <a:r>
              <a:rPr b="1" i="0" lang="it-IT" sz="2000" u="none" cap="none" strike="noStrike">
                <a:solidFill>
                  <a:schemeClr val="dk1"/>
                </a:solidFill>
                <a:latin typeface="Calibri"/>
                <a:ea typeface="Calibri"/>
                <a:cs typeface="Calibri"/>
                <a:sym typeface="Calibri"/>
              </a:rPr>
              <a:t> analisi basografica</a:t>
            </a:r>
            <a:r>
              <a:rPr b="0" i="0" lang="it-IT" sz="2000" u="none" cap="none" strike="noStrike">
                <a:solidFill>
                  <a:schemeClr val="dk1"/>
                </a:solidFill>
                <a:latin typeface="Calibri"/>
                <a:ea typeface="Calibri"/>
                <a:cs typeface="Calibri"/>
                <a:sym typeface="Calibri"/>
              </a:rPr>
              <a:t>, o analisi delle fasi temporali del cammino (analysis of gait timing), individua una serie di fasi durante il cammino che, nei soggetti normali, si ripetono ciclicamente, passo dopo passo. Trattandosi di un fenomeno ciclico, occorre definire un riferimento convenzionale di inizio del ciclo che generalmente si identifica nell'istante di contatto del tallone con il suolo. Posizionando sotto la pianta dei piedi dei contatti di tipo on/off, (sensori basografici), si può determinare la durata delle fasi del ciclo. In particolare è necessario utilizzare due (o tre) sensori basografici. La durata delle singole fasi è trasmessa ad un calcolatore i cui programmi classificano le morfologie, forniscono i grafici e le elaborazioni statistiche di interesse tra cui il numero di cicli di ciascuna morfologia, il valore medio e la deviazione standard della durata di ciascuna fase. La rappresentazione grafica del tracciato basografico è effettuata con un </a:t>
            </a:r>
            <a:r>
              <a:rPr b="1" i="0" lang="it-IT" sz="2000" u="none" cap="none" strike="noStrike">
                <a:solidFill>
                  <a:schemeClr val="dk1"/>
                </a:solidFill>
                <a:latin typeface="Calibri"/>
                <a:ea typeface="Calibri"/>
                <a:cs typeface="Calibri"/>
                <a:sym typeface="Calibri"/>
              </a:rPr>
              <a:t>diagramma a livelli </a:t>
            </a:r>
            <a:r>
              <a:rPr b="0" i="0" lang="it-IT" sz="2000" u="none" cap="none" strike="noStrike">
                <a:solidFill>
                  <a:schemeClr val="dk1"/>
                </a:solidFill>
                <a:latin typeface="Calibri"/>
                <a:ea typeface="Calibri"/>
                <a:cs typeface="Calibri"/>
                <a:sym typeface="Calibri"/>
              </a:rPr>
              <a:t>dove ogni livello rappresenta una fase del ciclo di cammino e ogni gradino tra due livelli rappresenta un evento del ciclo (apertura o chiusura di un contatto).</a:t>
            </a:r>
            <a:endParaRPr/>
          </a:p>
        </p:txBody>
      </p:sp>
      <p:sp>
        <p:nvSpPr>
          <p:cNvPr id="107" name="Google Shape;107;p4"/>
          <p:cNvSpPr txBox="1"/>
          <p:nvPr/>
        </p:nvSpPr>
        <p:spPr>
          <a:xfrm>
            <a:off x="1958384" y="5943600"/>
            <a:ext cx="283840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3200">
                <a:solidFill>
                  <a:srgbClr val="C00000"/>
                </a:solidFill>
                <a:latin typeface="Calibri"/>
                <a:ea typeface="Calibri"/>
                <a:cs typeface="Calibri"/>
                <a:sym typeface="Calibri"/>
              </a:rPr>
              <a:t>BASOGRAMMA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5"/>
          <p:cNvPicPr preferRelativeResize="0"/>
          <p:nvPr/>
        </p:nvPicPr>
        <p:blipFill rotWithShape="1">
          <a:blip r:embed="rId3">
            <a:alphaModFix/>
          </a:blip>
          <a:srcRect b="0" l="0" r="0" t="0"/>
          <a:stretch/>
        </p:blipFill>
        <p:spPr>
          <a:xfrm>
            <a:off x="421413" y="354330"/>
            <a:ext cx="6447586" cy="5589270"/>
          </a:xfrm>
          <a:prstGeom prst="rect">
            <a:avLst/>
          </a:prstGeom>
          <a:noFill/>
          <a:ln>
            <a:noFill/>
          </a:ln>
        </p:spPr>
      </p:pic>
      <p:sp>
        <p:nvSpPr>
          <p:cNvPr id="113" name="Google Shape;113;p5"/>
          <p:cNvSpPr txBox="1"/>
          <p:nvPr/>
        </p:nvSpPr>
        <p:spPr>
          <a:xfrm>
            <a:off x="6591300" y="61942"/>
            <a:ext cx="5600700" cy="68634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000">
                <a:solidFill>
                  <a:schemeClr val="dk1"/>
                </a:solidFill>
                <a:latin typeface="Calibri"/>
                <a:ea typeface="Calibri"/>
                <a:cs typeface="Calibri"/>
                <a:sym typeface="Calibri"/>
              </a:rPr>
              <a:t>L’</a:t>
            </a:r>
            <a:r>
              <a:rPr b="1" lang="it-IT" sz="2000">
                <a:solidFill>
                  <a:schemeClr val="dk1"/>
                </a:solidFill>
                <a:latin typeface="Calibri"/>
                <a:ea typeface="Calibri"/>
                <a:cs typeface="Calibri"/>
                <a:sym typeface="Calibri"/>
              </a:rPr>
              <a:t> analisi basografica</a:t>
            </a:r>
            <a:r>
              <a:rPr lang="it-IT" sz="2000">
                <a:solidFill>
                  <a:schemeClr val="dk1"/>
                </a:solidFill>
                <a:latin typeface="Calibri"/>
                <a:ea typeface="Calibri"/>
                <a:cs typeface="Calibri"/>
                <a:sym typeface="Calibri"/>
              </a:rPr>
              <a:t>, o analisi delle fasi temporali del cammino (analysis of gait timing), individua una serie di fasi durante il cammino che, nei soggetti normali, si ripetono ciclicamente, passo dopo passo. Trattandosi di un fenomeno ciclico, occorre definire un riferimento convenzionale di inizio del ciclo che generalmente si identifica nell'istante di contatto del tallone con il suolo. Posizionando sotto la pianta dei piedi dei contatti di tipo on/off, (sensori basografici), si può determinare la durata delle fasi del ciclo. In particolare è necessario utilizzare due (o tre) sensori basografici. La durata delle singole fasi è trasmessa ad un calcolatore i cui programmi classificano le morfologie, forniscono i grafici e le elaborazioni statistiche di interesse tra cui il numero di cicli di ciascuna morfologia, il valore medio e la deviazione standard della durata di ciascuna fase. La rappresentazione grafica del tracciato basografico è effettuata con un </a:t>
            </a:r>
            <a:r>
              <a:rPr b="1" lang="it-IT" sz="2000">
                <a:solidFill>
                  <a:schemeClr val="dk1"/>
                </a:solidFill>
                <a:latin typeface="Calibri"/>
                <a:ea typeface="Calibri"/>
                <a:cs typeface="Calibri"/>
                <a:sym typeface="Calibri"/>
              </a:rPr>
              <a:t>diagramma a livelli </a:t>
            </a:r>
            <a:r>
              <a:rPr lang="it-IT" sz="2000">
                <a:solidFill>
                  <a:schemeClr val="dk1"/>
                </a:solidFill>
                <a:latin typeface="Calibri"/>
                <a:ea typeface="Calibri"/>
                <a:cs typeface="Calibri"/>
                <a:sym typeface="Calibri"/>
              </a:rPr>
              <a:t>dove ogni livello rappresenta una fase del ciclo di cammino e ogni gradino tra due livelli rappresenta un evento del ciclo (apertura o chiusura di un contatto).</a:t>
            </a:r>
            <a:endParaRPr/>
          </a:p>
        </p:txBody>
      </p:sp>
      <p:sp>
        <p:nvSpPr>
          <p:cNvPr id="114" name="Google Shape;114;p5"/>
          <p:cNvSpPr txBox="1"/>
          <p:nvPr/>
        </p:nvSpPr>
        <p:spPr>
          <a:xfrm>
            <a:off x="1958384" y="5943600"/>
            <a:ext cx="283840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3200">
                <a:solidFill>
                  <a:srgbClr val="C00000"/>
                </a:solidFill>
                <a:latin typeface="Calibri"/>
                <a:ea typeface="Calibri"/>
                <a:cs typeface="Calibri"/>
                <a:sym typeface="Calibri"/>
              </a:rPr>
              <a:t>BASOGRAMMA</a:t>
            </a:r>
            <a:endParaRPr/>
          </a:p>
        </p:txBody>
      </p:sp>
      <p:pic>
        <p:nvPicPr>
          <p:cNvPr id="115" name="Google Shape;115;p5"/>
          <p:cNvPicPr preferRelativeResize="0"/>
          <p:nvPr/>
        </p:nvPicPr>
        <p:blipFill rotWithShape="1">
          <a:blip r:embed="rId4">
            <a:alphaModFix/>
          </a:blip>
          <a:srcRect b="0" l="0" r="0" t="0"/>
          <a:stretch/>
        </p:blipFill>
        <p:spPr>
          <a:xfrm>
            <a:off x="8000914" y="1630538"/>
            <a:ext cx="2486793" cy="41187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grpSp>
        <p:nvGrpSpPr>
          <p:cNvPr id="120" name="Google Shape;120;p6"/>
          <p:cNvGrpSpPr/>
          <p:nvPr/>
        </p:nvGrpSpPr>
        <p:grpSpPr>
          <a:xfrm>
            <a:off x="0" y="0"/>
            <a:ext cx="12196668" cy="4570886"/>
            <a:chOff x="0" y="0"/>
            <a:chExt cx="12196668" cy="4570886"/>
          </a:xfrm>
        </p:grpSpPr>
        <p:sp>
          <p:nvSpPr>
            <p:cNvPr id="121" name="Google Shape;121;p6"/>
            <p:cNvSpPr/>
            <p:nvPr/>
          </p:nvSpPr>
          <p:spPr>
            <a:xfrm rot="10800000">
              <a:off x="0" y="0"/>
              <a:ext cx="12196668" cy="4570632"/>
            </a:xfrm>
            <a:prstGeom prst="rect">
              <a:avLst/>
            </a:prstGeom>
            <a:gradFill>
              <a:gsLst>
                <a:gs pos="0">
                  <a:schemeClr val="accent5"/>
                </a:gs>
                <a:gs pos="100000">
                  <a:schemeClr val="accent2"/>
                </a:gs>
              </a:gsLst>
              <a:lin ang="4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2" name="Google Shape;122;p6"/>
            <p:cNvSpPr/>
            <p:nvPr/>
          </p:nvSpPr>
          <p:spPr>
            <a:xfrm>
              <a:off x="0" y="2791"/>
              <a:ext cx="10565988" cy="4568095"/>
            </a:xfrm>
            <a:prstGeom prst="rect">
              <a:avLst/>
            </a:prstGeom>
            <a:gradFill>
              <a:gsLst>
                <a:gs pos="0">
                  <a:schemeClr val="accent2"/>
                </a:gs>
                <a:gs pos="3000">
                  <a:schemeClr val="accent2"/>
                </a:gs>
                <a:gs pos="40000">
                  <a:srgbClr val="ED7D31">
                    <a:alpha val="0"/>
                  </a:srgbClr>
                </a:gs>
                <a:gs pos="100000">
                  <a:srgbClr val="ED7D31">
                    <a:alpha val="0"/>
                  </a:srgbClr>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3" name="Google Shape;123;p6"/>
            <p:cNvSpPr/>
            <p:nvPr/>
          </p:nvSpPr>
          <p:spPr>
            <a:xfrm>
              <a:off x="0" y="2"/>
              <a:ext cx="12192000" cy="4549891"/>
            </a:xfrm>
            <a:prstGeom prst="rect">
              <a:avLst/>
            </a:prstGeom>
            <a:gradFill>
              <a:gsLst>
                <a:gs pos="0">
                  <a:srgbClr val="5B9BD5">
                    <a:alpha val="75686"/>
                  </a:srgbClr>
                </a:gs>
                <a:gs pos="67000">
                  <a:srgbClr val="ED7D31">
                    <a:alpha val="0"/>
                  </a:srgbClr>
                </a:gs>
                <a:gs pos="100000">
                  <a:srgbClr val="ED7D31">
                    <a:alpha val="0"/>
                  </a:srgbClr>
                </a:gs>
              </a:gsLst>
              <a:lin ang="4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4" name="Google Shape;124;p6"/>
            <p:cNvSpPr/>
            <p:nvPr/>
          </p:nvSpPr>
          <p:spPr>
            <a:xfrm rot="10800000">
              <a:off x="4110544" y="18215"/>
              <a:ext cx="8086124" cy="4549887"/>
            </a:xfrm>
            <a:prstGeom prst="rect">
              <a:avLst/>
            </a:prstGeom>
            <a:gradFill>
              <a:gsLst>
                <a:gs pos="0">
                  <a:srgbClr val="1E4E79">
                    <a:alpha val="35686"/>
                  </a:srgbClr>
                </a:gs>
                <a:gs pos="45000">
                  <a:srgbClr val="5B9BD5">
                    <a:alpha val="0"/>
                  </a:srgbClr>
                </a:gs>
                <a:gs pos="100000">
                  <a:srgbClr val="5B9BD5">
                    <a:alpha val="0"/>
                  </a:srgbClr>
                </a:gs>
              </a:gsLst>
              <a:lin ang="4200000" scaled="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25" name="Google Shape;125;p6"/>
          <p:cNvSpPr txBox="1"/>
          <p:nvPr>
            <p:ph type="ctrTitle"/>
          </p:nvPr>
        </p:nvSpPr>
        <p:spPr>
          <a:xfrm>
            <a:off x="363124" y="251167"/>
            <a:ext cx="10029332" cy="32631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9600"/>
              <a:buFont typeface="Calibri"/>
              <a:buNone/>
            </a:pPr>
            <a:r>
              <a:rPr lang="it-IT" sz="9600">
                <a:solidFill>
                  <a:schemeClr val="lt1"/>
                </a:solidFill>
                <a:latin typeface="Calibri"/>
                <a:ea typeface="Calibri"/>
                <a:cs typeface="Calibri"/>
                <a:sym typeface="Calibri"/>
              </a:rPr>
              <a:t>The </a:t>
            </a:r>
            <a:br>
              <a:rPr lang="it-IT" sz="9600">
                <a:solidFill>
                  <a:schemeClr val="lt1"/>
                </a:solidFill>
                <a:latin typeface="Calibri"/>
                <a:ea typeface="Calibri"/>
                <a:cs typeface="Calibri"/>
                <a:sym typeface="Calibri"/>
              </a:rPr>
            </a:br>
            <a:r>
              <a:rPr lang="it-IT" sz="9600">
                <a:solidFill>
                  <a:schemeClr val="lt1"/>
                </a:solidFill>
                <a:latin typeface="Calibri"/>
                <a:ea typeface="Calibri"/>
                <a:cs typeface="Calibri"/>
                <a:sym typeface="Calibri"/>
              </a:rPr>
              <a:t>gait-cycle </a:t>
            </a:r>
            <a:endParaRPr b="1" sz="11500">
              <a:solidFill>
                <a:schemeClr val="lt1"/>
              </a:solidFill>
              <a:latin typeface="Calibri"/>
              <a:ea typeface="Calibri"/>
              <a:cs typeface="Calibri"/>
              <a:sym typeface="Calibri"/>
            </a:endParaRPr>
          </a:p>
        </p:txBody>
      </p:sp>
      <p:sp>
        <p:nvSpPr>
          <p:cNvPr id="126" name="Google Shape;126;p6"/>
          <p:cNvSpPr txBox="1"/>
          <p:nvPr>
            <p:ph idx="1" type="subTitle"/>
          </p:nvPr>
        </p:nvSpPr>
        <p:spPr>
          <a:xfrm>
            <a:off x="1126347" y="5099566"/>
            <a:ext cx="7299195" cy="1651394"/>
          </a:xfrm>
          <a:prstGeom prst="rect">
            <a:avLst/>
          </a:prstGeom>
          <a:noFill/>
          <a:ln>
            <a:noFill/>
          </a:ln>
        </p:spPr>
        <p:txBody>
          <a:bodyPr anchorCtr="0" anchor="ctr" bIns="45700" lIns="91425" spcFirstLastPara="1" rIns="91425" wrap="square" tIns="45700">
            <a:normAutofit fontScale="62500" lnSpcReduction="20000"/>
          </a:bodyPr>
          <a:lstStyle/>
          <a:p>
            <a:pPr indent="0" lvl="0" marL="0" rtl="0" algn="ctr">
              <a:lnSpc>
                <a:spcPct val="90000"/>
              </a:lnSpc>
              <a:spcBef>
                <a:spcPts val="0"/>
              </a:spcBef>
              <a:spcAft>
                <a:spcPts val="0"/>
              </a:spcAft>
              <a:buClr>
                <a:schemeClr val="dk1"/>
              </a:buClr>
              <a:buSzPct val="100000"/>
              <a:buNone/>
            </a:pPr>
            <a:r>
              <a:rPr b="1" lang="it-IT" sz="5800"/>
              <a:t>Bioingegneria della Riabilitazione</a:t>
            </a:r>
            <a:endParaRPr/>
          </a:p>
          <a:p>
            <a:pPr indent="0" lvl="0" marL="0" rtl="0" algn="ctr">
              <a:lnSpc>
                <a:spcPct val="90000"/>
              </a:lnSpc>
              <a:spcBef>
                <a:spcPts val="1000"/>
              </a:spcBef>
              <a:spcAft>
                <a:spcPts val="0"/>
              </a:spcAft>
              <a:buClr>
                <a:schemeClr val="dk1"/>
              </a:buClr>
              <a:buSzPct val="100000"/>
              <a:buNone/>
            </a:pPr>
            <a:r>
              <a:rPr b="1" lang="it-IT" sz="5800"/>
              <a:t> aa 2023/2024</a:t>
            </a:r>
            <a:endParaRPr/>
          </a:p>
          <a:p>
            <a:pPr indent="0" lvl="0" marL="0" rtl="0" algn="ctr">
              <a:lnSpc>
                <a:spcPct val="90000"/>
              </a:lnSpc>
              <a:spcBef>
                <a:spcPts val="1000"/>
              </a:spcBef>
              <a:spcAft>
                <a:spcPts val="0"/>
              </a:spcAft>
              <a:buClr>
                <a:schemeClr val="dk1"/>
              </a:buClr>
              <a:buSzPct val="100000"/>
              <a:buNone/>
            </a:pPr>
            <a:r>
              <a:rPr lang="it-IT" sz="3600"/>
              <a:t>CdLM Ingegneria Biomedica</a:t>
            </a:r>
            <a:endParaRPr/>
          </a:p>
        </p:txBody>
      </p:sp>
      <p:pic>
        <p:nvPicPr>
          <p:cNvPr descr="Immagine che contiene testo, Carattere, logo, simbolo&#10;&#10;Descrizione generata automaticamente" id="127" name="Google Shape;127;p6"/>
          <p:cNvPicPr preferRelativeResize="0"/>
          <p:nvPr/>
        </p:nvPicPr>
        <p:blipFill rotWithShape="1">
          <a:blip r:embed="rId3">
            <a:alphaModFix/>
          </a:blip>
          <a:srcRect b="0" l="0" r="0" t="0"/>
          <a:stretch/>
        </p:blipFill>
        <p:spPr>
          <a:xfrm>
            <a:off x="8892269" y="5068745"/>
            <a:ext cx="3000375" cy="1184356"/>
          </a:xfrm>
          <a:prstGeom prst="rect">
            <a:avLst/>
          </a:prstGeom>
          <a:noFill/>
          <a:ln>
            <a:noFill/>
          </a:ln>
        </p:spPr>
      </p:pic>
      <p:pic>
        <p:nvPicPr>
          <p:cNvPr descr="Abbey Road, 50 anni fa la mitica passeggiata dei Beatles ..." id="128" name="Google Shape;128;p6"/>
          <p:cNvPicPr preferRelativeResize="0"/>
          <p:nvPr/>
        </p:nvPicPr>
        <p:blipFill rotWithShape="1">
          <a:blip r:embed="rId4">
            <a:alphaModFix/>
          </a:blip>
          <a:srcRect b="0" l="0" r="0" t="0"/>
          <a:stretch/>
        </p:blipFill>
        <p:spPr>
          <a:xfrm>
            <a:off x="6143354" y="447104"/>
            <a:ext cx="5497830" cy="309253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 name="Shape 133"/>
        <p:cNvGrpSpPr/>
        <p:nvPr/>
      </p:nvGrpSpPr>
      <p:grpSpPr>
        <a:xfrm>
          <a:off x="0" y="0"/>
          <a:ext cx="0" cy="0"/>
          <a:chOff x="0" y="0"/>
          <a:chExt cx="0" cy="0"/>
        </a:xfrm>
      </p:grpSpPr>
      <p:grpSp>
        <p:nvGrpSpPr>
          <p:cNvPr id="134" name="Google Shape;134;p7"/>
          <p:cNvGrpSpPr/>
          <p:nvPr/>
        </p:nvGrpSpPr>
        <p:grpSpPr>
          <a:xfrm>
            <a:off x="0" y="0"/>
            <a:ext cx="12196668" cy="4570886"/>
            <a:chOff x="0" y="0"/>
            <a:chExt cx="12196668" cy="4570886"/>
          </a:xfrm>
        </p:grpSpPr>
        <p:sp>
          <p:nvSpPr>
            <p:cNvPr id="135" name="Google Shape;135;p7"/>
            <p:cNvSpPr/>
            <p:nvPr/>
          </p:nvSpPr>
          <p:spPr>
            <a:xfrm rot="10800000">
              <a:off x="0" y="0"/>
              <a:ext cx="12196668" cy="4570632"/>
            </a:xfrm>
            <a:prstGeom prst="rect">
              <a:avLst/>
            </a:prstGeom>
            <a:gradFill>
              <a:gsLst>
                <a:gs pos="0">
                  <a:schemeClr val="accent5"/>
                </a:gs>
                <a:gs pos="100000">
                  <a:schemeClr val="accent2"/>
                </a:gs>
              </a:gsLst>
              <a:lin ang="4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6" name="Google Shape;136;p7"/>
            <p:cNvSpPr/>
            <p:nvPr/>
          </p:nvSpPr>
          <p:spPr>
            <a:xfrm>
              <a:off x="0" y="2791"/>
              <a:ext cx="10565988" cy="4568095"/>
            </a:xfrm>
            <a:prstGeom prst="rect">
              <a:avLst/>
            </a:prstGeom>
            <a:gradFill>
              <a:gsLst>
                <a:gs pos="0">
                  <a:schemeClr val="accent2"/>
                </a:gs>
                <a:gs pos="3000">
                  <a:schemeClr val="accent2"/>
                </a:gs>
                <a:gs pos="40000">
                  <a:srgbClr val="ED7D31">
                    <a:alpha val="0"/>
                  </a:srgbClr>
                </a:gs>
                <a:gs pos="100000">
                  <a:srgbClr val="ED7D31">
                    <a:alpha val="0"/>
                  </a:srgbClr>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7" name="Google Shape;137;p7"/>
            <p:cNvSpPr/>
            <p:nvPr/>
          </p:nvSpPr>
          <p:spPr>
            <a:xfrm>
              <a:off x="0" y="2"/>
              <a:ext cx="12192000" cy="4549891"/>
            </a:xfrm>
            <a:prstGeom prst="rect">
              <a:avLst/>
            </a:prstGeom>
            <a:gradFill>
              <a:gsLst>
                <a:gs pos="0">
                  <a:srgbClr val="5B9BD5">
                    <a:alpha val="75686"/>
                  </a:srgbClr>
                </a:gs>
                <a:gs pos="67000">
                  <a:srgbClr val="ED7D31">
                    <a:alpha val="0"/>
                  </a:srgbClr>
                </a:gs>
                <a:gs pos="100000">
                  <a:srgbClr val="ED7D31">
                    <a:alpha val="0"/>
                  </a:srgbClr>
                </a:gs>
              </a:gsLst>
              <a:lin ang="4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8" name="Google Shape;138;p7"/>
            <p:cNvSpPr/>
            <p:nvPr/>
          </p:nvSpPr>
          <p:spPr>
            <a:xfrm rot="10800000">
              <a:off x="4110544" y="18215"/>
              <a:ext cx="8086124" cy="4549887"/>
            </a:xfrm>
            <a:prstGeom prst="rect">
              <a:avLst/>
            </a:prstGeom>
            <a:gradFill>
              <a:gsLst>
                <a:gs pos="0">
                  <a:srgbClr val="1E4E79">
                    <a:alpha val="35686"/>
                  </a:srgbClr>
                </a:gs>
                <a:gs pos="45000">
                  <a:srgbClr val="5B9BD5">
                    <a:alpha val="0"/>
                  </a:srgbClr>
                </a:gs>
                <a:gs pos="100000">
                  <a:srgbClr val="5B9BD5">
                    <a:alpha val="0"/>
                  </a:srgbClr>
                </a:gs>
              </a:gsLst>
              <a:lin ang="4200000" scaled="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39" name="Google Shape;139;p7"/>
          <p:cNvSpPr txBox="1"/>
          <p:nvPr>
            <p:ph type="ctrTitle"/>
          </p:nvPr>
        </p:nvSpPr>
        <p:spPr>
          <a:xfrm>
            <a:off x="363124" y="251167"/>
            <a:ext cx="10029332" cy="32631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9600"/>
              <a:buFont typeface="Calibri"/>
              <a:buNone/>
            </a:pPr>
            <a:r>
              <a:rPr lang="it-IT" sz="9600">
                <a:solidFill>
                  <a:schemeClr val="lt1"/>
                </a:solidFill>
                <a:latin typeface="Calibri"/>
                <a:ea typeface="Calibri"/>
                <a:cs typeface="Calibri"/>
                <a:sym typeface="Calibri"/>
              </a:rPr>
              <a:t>The </a:t>
            </a:r>
            <a:br>
              <a:rPr lang="it-IT" sz="9600">
                <a:solidFill>
                  <a:schemeClr val="lt1"/>
                </a:solidFill>
                <a:latin typeface="Calibri"/>
                <a:ea typeface="Calibri"/>
                <a:cs typeface="Calibri"/>
                <a:sym typeface="Calibri"/>
              </a:rPr>
            </a:br>
            <a:r>
              <a:rPr lang="it-IT" sz="9600">
                <a:solidFill>
                  <a:schemeClr val="lt1"/>
                </a:solidFill>
                <a:latin typeface="Calibri"/>
                <a:ea typeface="Calibri"/>
                <a:cs typeface="Calibri"/>
                <a:sym typeface="Calibri"/>
              </a:rPr>
              <a:t>gait-cycle </a:t>
            </a:r>
            <a:endParaRPr b="1" sz="11500">
              <a:solidFill>
                <a:schemeClr val="lt1"/>
              </a:solidFill>
              <a:latin typeface="Calibri"/>
              <a:ea typeface="Calibri"/>
              <a:cs typeface="Calibri"/>
              <a:sym typeface="Calibri"/>
            </a:endParaRPr>
          </a:p>
        </p:txBody>
      </p:sp>
      <p:sp>
        <p:nvSpPr>
          <p:cNvPr id="140" name="Google Shape;140;p7"/>
          <p:cNvSpPr txBox="1"/>
          <p:nvPr>
            <p:ph idx="1" type="subTitle"/>
          </p:nvPr>
        </p:nvSpPr>
        <p:spPr>
          <a:xfrm>
            <a:off x="1126347" y="5099566"/>
            <a:ext cx="7299195" cy="1651394"/>
          </a:xfrm>
          <a:prstGeom prst="rect">
            <a:avLst/>
          </a:prstGeom>
          <a:noFill/>
          <a:ln>
            <a:noFill/>
          </a:ln>
        </p:spPr>
        <p:txBody>
          <a:bodyPr anchorCtr="0" anchor="ctr" bIns="45700" lIns="91425" spcFirstLastPara="1" rIns="91425" wrap="square" tIns="45700">
            <a:normAutofit fontScale="62500" lnSpcReduction="20000"/>
          </a:bodyPr>
          <a:lstStyle/>
          <a:p>
            <a:pPr indent="0" lvl="0" marL="0" rtl="0" algn="ctr">
              <a:lnSpc>
                <a:spcPct val="90000"/>
              </a:lnSpc>
              <a:spcBef>
                <a:spcPts val="0"/>
              </a:spcBef>
              <a:spcAft>
                <a:spcPts val="0"/>
              </a:spcAft>
              <a:buClr>
                <a:schemeClr val="dk1"/>
              </a:buClr>
              <a:buSzPct val="100000"/>
              <a:buNone/>
            </a:pPr>
            <a:r>
              <a:rPr b="1" lang="it-IT" sz="5800"/>
              <a:t>Bioingegneria della Riabilitazione</a:t>
            </a:r>
            <a:endParaRPr/>
          </a:p>
          <a:p>
            <a:pPr indent="0" lvl="0" marL="0" rtl="0" algn="ctr">
              <a:lnSpc>
                <a:spcPct val="90000"/>
              </a:lnSpc>
              <a:spcBef>
                <a:spcPts val="1000"/>
              </a:spcBef>
              <a:spcAft>
                <a:spcPts val="0"/>
              </a:spcAft>
              <a:buClr>
                <a:schemeClr val="dk1"/>
              </a:buClr>
              <a:buSzPct val="100000"/>
              <a:buNone/>
            </a:pPr>
            <a:r>
              <a:rPr b="1" lang="it-IT" sz="5800"/>
              <a:t> aa 2023/2024</a:t>
            </a:r>
            <a:endParaRPr/>
          </a:p>
          <a:p>
            <a:pPr indent="0" lvl="0" marL="0" rtl="0" algn="ctr">
              <a:lnSpc>
                <a:spcPct val="90000"/>
              </a:lnSpc>
              <a:spcBef>
                <a:spcPts val="1000"/>
              </a:spcBef>
              <a:spcAft>
                <a:spcPts val="0"/>
              </a:spcAft>
              <a:buClr>
                <a:schemeClr val="dk1"/>
              </a:buClr>
              <a:buSzPct val="100000"/>
              <a:buNone/>
            </a:pPr>
            <a:r>
              <a:rPr lang="it-IT" sz="3600"/>
              <a:t>CdLM Ingegneria Biomedica</a:t>
            </a:r>
            <a:endParaRPr/>
          </a:p>
        </p:txBody>
      </p:sp>
      <p:pic>
        <p:nvPicPr>
          <p:cNvPr descr="Immagine che contiene testo, Carattere, logo, simbolo&#10;&#10;Descrizione generata automaticamente" id="141" name="Google Shape;141;p7"/>
          <p:cNvPicPr preferRelativeResize="0"/>
          <p:nvPr/>
        </p:nvPicPr>
        <p:blipFill rotWithShape="1">
          <a:blip r:embed="rId3">
            <a:alphaModFix/>
          </a:blip>
          <a:srcRect b="0" l="0" r="0" t="0"/>
          <a:stretch/>
        </p:blipFill>
        <p:spPr>
          <a:xfrm>
            <a:off x="8892269" y="5068745"/>
            <a:ext cx="3000375" cy="1184356"/>
          </a:xfrm>
          <a:prstGeom prst="rect">
            <a:avLst/>
          </a:prstGeom>
          <a:noFill/>
          <a:ln>
            <a:noFill/>
          </a:ln>
        </p:spPr>
      </p:pic>
      <p:pic>
        <p:nvPicPr>
          <p:cNvPr descr="Piano anatomico - Wikipedia" id="142" name="Google Shape;142;p7"/>
          <p:cNvPicPr preferRelativeResize="0"/>
          <p:nvPr/>
        </p:nvPicPr>
        <p:blipFill rotWithShape="1">
          <a:blip r:embed="rId4">
            <a:alphaModFix/>
          </a:blip>
          <a:srcRect b="0" l="0" r="0" t="0"/>
          <a:stretch/>
        </p:blipFill>
        <p:spPr>
          <a:xfrm>
            <a:off x="6333823" y="107040"/>
            <a:ext cx="4595289" cy="43755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8"/>
          <p:cNvPicPr preferRelativeResize="0"/>
          <p:nvPr/>
        </p:nvPicPr>
        <p:blipFill rotWithShape="1">
          <a:blip r:embed="rId3">
            <a:alphaModFix/>
          </a:blip>
          <a:srcRect b="0" l="0" r="0" t="0"/>
          <a:stretch/>
        </p:blipFill>
        <p:spPr>
          <a:xfrm>
            <a:off x="0" y="948552"/>
            <a:ext cx="6793266" cy="3934243"/>
          </a:xfrm>
          <a:prstGeom prst="rect">
            <a:avLst/>
          </a:prstGeom>
          <a:noFill/>
          <a:ln>
            <a:noFill/>
          </a:ln>
        </p:spPr>
      </p:pic>
      <p:pic>
        <p:nvPicPr>
          <p:cNvPr id="148" name="Google Shape;148;p8"/>
          <p:cNvPicPr preferRelativeResize="0"/>
          <p:nvPr/>
        </p:nvPicPr>
        <p:blipFill rotWithShape="1">
          <a:blip r:embed="rId4">
            <a:alphaModFix/>
          </a:blip>
          <a:srcRect b="0" l="0" r="0" t="0"/>
          <a:stretch/>
        </p:blipFill>
        <p:spPr>
          <a:xfrm>
            <a:off x="0" y="4882795"/>
            <a:ext cx="6793266" cy="1518005"/>
          </a:xfrm>
          <a:prstGeom prst="rect">
            <a:avLst/>
          </a:prstGeom>
          <a:noFill/>
          <a:ln>
            <a:noFill/>
          </a:ln>
        </p:spPr>
      </p:pic>
      <p:pic>
        <p:nvPicPr>
          <p:cNvPr id="149" name="Google Shape;149;p8"/>
          <p:cNvPicPr preferRelativeResize="0"/>
          <p:nvPr/>
        </p:nvPicPr>
        <p:blipFill rotWithShape="1">
          <a:blip r:embed="rId5">
            <a:alphaModFix/>
          </a:blip>
          <a:srcRect b="0" l="0" r="0" t="0"/>
          <a:stretch/>
        </p:blipFill>
        <p:spPr>
          <a:xfrm>
            <a:off x="6278916" y="1200012"/>
            <a:ext cx="5913084" cy="4896000"/>
          </a:xfrm>
          <a:prstGeom prst="rect">
            <a:avLst/>
          </a:prstGeom>
          <a:noFill/>
          <a:ln>
            <a:noFill/>
          </a:ln>
        </p:spPr>
      </p:pic>
      <p:sp>
        <p:nvSpPr>
          <p:cNvPr id="150" name="Google Shape;150;p8"/>
          <p:cNvSpPr txBox="1"/>
          <p:nvPr/>
        </p:nvSpPr>
        <p:spPr>
          <a:xfrm>
            <a:off x="4080192" y="121931"/>
            <a:ext cx="403161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3600">
                <a:solidFill>
                  <a:srgbClr val="C00000"/>
                </a:solidFill>
                <a:latin typeface="Calibri"/>
                <a:ea typeface="Calibri"/>
                <a:cs typeface="Calibri"/>
                <a:sym typeface="Calibri"/>
              </a:rPr>
              <a:t>Possibili movimenti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p9"/>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 name="Google Shape;156;p9"/>
          <p:cNvSpPr txBox="1"/>
          <p:nvPr>
            <p:ph type="title"/>
          </p:nvPr>
        </p:nvSpPr>
        <p:spPr>
          <a:xfrm>
            <a:off x="0" y="2921087"/>
            <a:ext cx="5171299" cy="16599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800"/>
              <a:buFont typeface="Calibri"/>
              <a:buNone/>
            </a:pPr>
            <a:r>
              <a:rPr b="1" lang="it-IT" sz="4800">
                <a:solidFill>
                  <a:srgbClr val="C00000"/>
                </a:solidFill>
                <a:latin typeface="Calibri"/>
                <a:ea typeface="Calibri"/>
                <a:cs typeface="Calibri"/>
                <a:sym typeface="Calibri"/>
              </a:rPr>
              <a:t>CICLO DEL PASSO</a:t>
            </a:r>
            <a:r>
              <a:rPr b="1" lang="it-IT" sz="4800">
                <a:latin typeface="Calibri"/>
                <a:ea typeface="Calibri"/>
                <a:cs typeface="Calibri"/>
                <a:sym typeface="Calibri"/>
              </a:rPr>
              <a:t> </a:t>
            </a:r>
            <a:r>
              <a:rPr b="1" i="1" lang="it-IT" sz="4800">
                <a:latin typeface="Calibri"/>
                <a:ea typeface="Calibri"/>
                <a:cs typeface="Calibri"/>
                <a:sym typeface="Calibri"/>
              </a:rPr>
              <a:t>definizioni</a:t>
            </a:r>
            <a:endParaRPr/>
          </a:p>
        </p:txBody>
      </p:sp>
      <p:pic>
        <p:nvPicPr>
          <p:cNvPr descr="Analisi del cammino - Dottor Francavilla" id="157" name="Google Shape;157;p9"/>
          <p:cNvPicPr preferRelativeResize="0"/>
          <p:nvPr/>
        </p:nvPicPr>
        <p:blipFill rotWithShape="1">
          <a:blip r:embed="rId3">
            <a:alphaModFix/>
          </a:blip>
          <a:srcRect b="0" l="0" r="0" t="0"/>
          <a:stretch/>
        </p:blipFill>
        <p:spPr>
          <a:xfrm>
            <a:off x="380998" y="0"/>
            <a:ext cx="5171299" cy="2366526"/>
          </a:xfrm>
          <a:prstGeom prst="rect">
            <a:avLst/>
          </a:prstGeom>
          <a:noFill/>
          <a:ln>
            <a:noFill/>
          </a:ln>
        </p:spPr>
      </p:pic>
      <p:pic>
        <p:nvPicPr>
          <p:cNvPr descr="Analisi del cammino - Dottor Francavilla" id="158" name="Google Shape;158;p9"/>
          <p:cNvPicPr preferRelativeResize="0"/>
          <p:nvPr/>
        </p:nvPicPr>
        <p:blipFill rotWithShape="1">
          <a:blip r:embed="rId4">
            <a:alphaModFix/>
          </a:blip>
          <a:srcRect b="0" l="0" r="0" t="0"/>
          <a:stretch/>
        </p:blipFill>
        <p:spPr>
          <a:xfrm>
            <a:off x="6513970" y="237085"/>
            <a:ext cx="5171299" cy="1531306"/>
          </a:xfrm>
          <a:prstGeom prst="rect">
            <a:avLst/>
          </a:prstGeom>
          <a:noFill/>
          <a:ln>
            <a:noFill/>
          </a:ln>
        </p:spPr>
      </p:pic>
      <p:sp>
        <p:nvSpPr>
          <p:cNvPr id="159" name="Google Shape;159;p9"/>
          <p:cNvSpPr txBox="1"/>
          <p:nvPr>
            <p:ph idx="1" type="body"/>
          </p:nvPr>
        </p:nvSpPr>
        <p:spPr>
          <a:xfrm>
            <a:off x="4865935" y="1864466"/>
            <a:ext cx="7628381" cy="4852525"/>
          </a:xfrm>
          <a:prstGeom prst="rect">
            <a:avLst/>
          </a:prstGeom>
          <a:noFill/>
          <a:ln>
            <a:noFill/>
          </a:ln>
        </p:spPr>
        <p:txBody>
          <a:bodyPr anchorCtr="0" anchor="ctr" bIns="45700" lIns="91425" spcFirstLastPara="1" rIns="91425" wrap="square" tIns="45700">
            <a:normAutofit/>
          </a:bodyPr>
          <a:lstStyle/>
          <a:p>
            <a:pPr indent="0" lvl="0" marL="0" marR="342900" rtl="0" algn="l">
              <a:lnSpc>
                <a:spcPct val="90000"/>
              </a:lnSpc>
              <a:spcBef>
                <a:spcPts val="0"/>
              </a:spcBef>
              <a:spcAft>
                <a:spcPts val="0"/>
              </a:spcAft>
              <a:buClr>
                <a:schemeClr val="dk1"/>
              </a:buClr>
              <a:buSzPts val="2400"/>
              <a:buNone/>
            </a:pPr>
            <a:r>
              <a:rPr lang="it-IT" sz="2400"/>
              <a:t>Il cammino è un’ </a:t>
            </a:r>
            <a:r>
              <a:rPr b="1" lang="it-IT" sz="2400"/>
              <a:t>attività ciclica</a:t>
            </a:r>
            <a:r>
              <a:rPr lang="it-IT" sz="2400"/>
              <a:t> il cui ciclo di riferimento è il "</a:t>
            </a:r>
            <a:r>
              <a:rPr b="1" lang="it-IT" sz="2400">
                <a:solidFill>
                  <a:srgbClr val="C00000"/>
                </a:solidFill>
              </a:rPr>
              <a:t>gait cycle</a:t>
            </a:r>
            <a:r>
              <a:rPr lang="it-IT" sz="2400"/>
              <a:t>", definito come il </a:t>
            </a:r>
            <a:r>
              <a:rPr b="1" lang="it-IT" sz="2400"/>
              <a:t>tempo che intercorre tra l’ appoggio al terreno di un arto ed il successivo appoggio dello stesso arto. </a:t>
            </a:r>
            <a:endParaRPr sz="2400"/>
          </a:p>
          <a:p>
            <a:pPr indent="-228600" lvl="0" marL="228600" marR="342900" rtl="0" algn="l">
              <a:lnSpc>
                <a:spcPct val="90000"/>
              </a:lnSpc>
              <a:spcBef>
                <a:spcPts val="600"/>
              </a:spcBef>
              <a:spcAft>
                <a:spcPts val="0"/>
              </a:spcAft>
              <a:buClr>
                <a:schemeClr val="dk1"/>
              </a:buClr>
              <a:buSzPts val="2400"/>
              <a:buFont typeface="Noto Sans Symbols"/>
              <a:buChar char="🡪"/>
            </a:pPr>
            <a:r>
              <a:rPr lang="it-IT" sz="2400"/>
              <a:t> La </a:t>
            </a:r>
            <a:r>
              <a:rPr b="1" lang="it-IT" sz="2400"/>
              <a:t>durata del ciclo viene percentualizzata </a:t>
            </a:r>
            <a:r>
              <a:rPr lang="it-IT" sz="2400"/>
              <a:t>(da 0 a 100). Per questo motivo i campioni del ciclo del passo che vengono solitamente analizzati sono </a:t>
            </a:r>
            <a:r>
              <a:rPr b="1" lang="it-IT" sz="2400"/>
              <a:t>101</a:t>
            </a:r>
            <a:r>
              <a:rPr lang="it-IT" sz="2400"/>
              <a:t>, dove il primo campione rappresenta l'istante in cui l'arto entra in contatto con il terreno e l'ultimo rappresenta l'ultimo istante in cui l'arto è in </a:t>
            </a:r>
            <a:r>
              <a:rPr i="1" lang="it-IT" sz="2400"/>
              <a:t>oscillazione</a:t>
            </a:r>
            <a:r>
              <a:rPr lang="it-IT" sz="2400"/>
              <a:t>. </a:t>
            </a:r>
            <a:endParaRPr/>
          </a:p>
          <a:p>
            <a:pPr indent="-228600" lvl="0" marL="228600" marR="342900" rtl="0" algn="l">
              <a:lnSpc>
                <a:spcPct val="90000"/>
              </a:lnSpc>
              <a:spcBef>
                <a:spcPts val="600"/>
              </a:spcBef>
              <a:spcAft>
                <a:spcPts val="0"/>
              </a:spcAft>
              <a:buClr>
                <a:schemeClr val="dk1"/>
              </a:buClr>
              <a:buSzPts val="2400"/>
              <a:buFont typeface="Noto Sans Symbols"/>
              <a:buChar char="🡪"/>
            </a:pPr>
            <a:r>
              <a:rPr lang="it-IT" sz="2400"/>
              <a:t> Il ciclo del passo si compone di </a:t>
            </a:r>
            <a:r>
              <a:rPr b="1" lang="it-IT" sz="2400"/>
              <a:t>due fasi</a:t>
            </a:r>
            <a:r>
              <a:rPr lang="it-IT" sz="2400"/>
              <a:t>: </a:t>
            </a:r>
            <a:endParaRPr/>
          </a:p>
          <a:p>
            <a:pPr indent="-228600" lvl="1" marL="685800" marR="342900" rtl="0" algn="l">
              <a:lnSpc>
                <a:spcPct val="90000"/>
              </a:lnSpc>
              <a:spcBef>
                <a:spcPts val="600"/>
              </a:spcBef>
              <a:spcAft>
                <a:spcPts val="0"/>
              </a:spcAft>
              <a:buClr>
                <a:schemeClr val="dk1"/>
              </a:buClr>
              <a:buSzPts val="2400"/>
              <a:buFont typeface="Noto Sans Symbols"/>
              <a:buChar char="▪"/>
            </a:pPr>
            <a:r>
              <a:rPr b="1" lang="it-IT"/>
              <a:t>fase di appoggio («stance phase») </a:t>
            </a:r>
            <a:endParaRPr b="1"/>
          </a:p>
          <a:p>
            <a:pPr indent="-228600" lvl="1" marL="685800" marR="342900" rtl="0" algn="l">
              <a:lnSpc>
                <a:spcPct val="90000"/>
              </a:lnSpc>
              <a:spcBef>
                <a:spcPts val="600"/>
              </a:spcBef>
              <a:spcAft>
                <a:spcPts val="0"/>
              </a:spcAft>
              <a:buClr>
                <a:schemeClr val="dk1"/>
              </a:buClr>
              <a:buSzPts val="2400"/>
              <a:buFont typeface="Noto Sans Symbols"/>
              <a:buChar char="▪"/>
            </a:pPr>
            <a:r>
              <a:rPr b="1" lang="it-IT"/>
              <a:t>fase di oscillazione («swing phase») </a:t>
            </a:r>
            <a:endParaRPr/>
          </a:p>
        </p:txBody>
      </p:sp>
      <p:pic>
        <p:nvPicPr>
          <p:cNvPr id="160" name="Google Shape;160;p9"/>
          <p:cNvPicPr preferRelativeResize="0"/>
          <p:nvPr/>
        </p:nvPicPr>
        <p:blipFill rotWithShape="1">
          <a:blip r:embed="rId5">
            <a:alphaModFix/>
          </a:blip>
          <a:srcRect b="0" l="0" r="0" t="0"/>
          <a:stretch/>
        </p:blipFill>
        <p:spPr>
          <a:xfrm>
            <a:off x="483822" y="4341843"/>
            <a:ext cx="4076748" cy="23751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2024-01-12T14:29:30Z</dcterms:created>
  <dc:creator>giulio verrienti</dc:creator>
</cp:coreProperties>
</file>